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87" r:id="rId5"/>
    <p:sldId id="259" r:id="rId6"/>
    <p:sldId id="260" r:id="rId7"/>
    <p:sldId id="261" r:id="rId8"/>
    <p:sldId id="289" r:id="rId9"/>
    <p:sldId id="290" r:id="rId10"/>
    <p:sldId id="292" r:id="rId11"/>
    <p:sldId id="291" r:id="rId12"/>
    <p:sldId id="262" r:id="rId13"/>
    <p:sldId id="263" r:id="rId14"/>
    <p:sldId id="264" r:id="rId15"/>
    <p:sldId id="265" r:id="rId16"/>
    <p:sldId id="266"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70" r:id="rId31"/>
    <p:sldId id="293" r:id="rId32"/>
    <p:sldId id="281" r:id="rId33"/>
    <p:sldId id="294" r:id="rId34"/>
    <p:sldId id="283" r:id="rId35"/>
    <p:sldId id="282" r:id="rId36"/>
    <p:sldId id="284" r:id="rId37"/>
    <p:sldId id="295" r:id="rId38"/>
    <p:sldId id="286" r:id="rId39"/>
    <p:sldId id="28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2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E219C-0C60-47C1-8DC4-B7F2F7DF783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9504479-10F8-4E52-933C-1EE9DB862AD3}">
      <dgm:prSet phldrT="[Text]"/>
      <dgm:spPr/>
      <dgm:t>
        <a:bodyPr/>
        <a:lstStyle/>
        <a:p>
          <a:r>
            <a:rPr lang="en-US" dirty="0"/>
            <a:t>Disciplinary initiation – knowledge field as given</a:t>
          </a:r>
        </a:p>
      </dgm:t>
    </dgm:pt>
    <dgm:pt modelId="{C075C8A4-0F4E-4AC3-B633-3C08B4FAD518}" type="parTrans" cxnId="{99D332EA-D0BF-4CA1-9C09-F4FE0FFC4B02}">
      <dgm:prSet/>
      <dgm:spPr/>
      <dgm:t>
        <a:bodyPr/>
        <a:lstStyle/>
        <a:p>
          <a:endParaRPr lang="en-US"/>
        </a:p>
      </dgm:t>
    </dgm:pt>
    <dgm:pt modelId="{B2F40EED-3205-445F-BE8B-AC94A9DF6BEE}" type="sibTrans" cxnId="{99D332EA-D0BF-4CA1-9C09-F4FE0FFC4B02}">
      <dgm:prSet/>
      <dgm:spPr/>
      <dgm:t>
        <a:bodyPr/>
        <a:lstStyle/>
        <a:p>
          <a:endParaRPr lang="en-US"/>
        </a:p>
      </dgm:t>
    </dgm:pt>
    <dgm:pt modelId="{3BB2D69C-96A6-4264-B1ED-B823F6C911A5}">
      <dgm:prSet phldrT="[Text]"/>
      <dgm:spPr/>
      <dgm:t>
        <a:bodyPr/>
        <a:lstStyle/>
        <a:p>
          <a:r>
            <a:rPr lang="en-US" dirty="0"/>
            <a:t>Disciplinary wonder – knowledge field as uncertain and open to change</a:t>
          </a:r>
        </a:p>
      </dgm:t>
    </dgm:pt>
    <dgm:pt modelId="{55703780-4E81-49C5-87A0-FA25D75F439C}" type="parTrans" cxnId="{9B58D6AA-4E5A-4B53-A836-094F687A59BD}">
      <dgm:prSet/>
      <dgm:spPr/>
      <dgm:t>
        <a:bodyPr/>
        <a:lstStyle/>
        <a:p>
          <a:endParaRPr lang="en-US"/>
        </a:p>
      </dgm:t>
    </dgm:pt>
    <dgm:pt modelId="{000F2360-3D67-4D30-A9E1-8C3A6FC99D4C}" type="sibTrans" cxnId="{9B58D6AA-4E5A-4B53-A836-094F687A59BD}">
      <dgm:prSet/>
      <dgm:spPr/>
      <dgm:t>
        <a:bodyPr/>
        <a:lstStyle/>
        <a:p>
          <a:endParaRPr lang="en-US"/>
        </a:p>
      </dgm:t>
    </dgm:pt>
    <dgm:pt modelId="{DA25421E-3022-4046-923F-83566CFC50E5}">
      <dgm:prSet phldrT="[Text]"/>
      <dgm:spPr/>
      <dgm:t>
        <a:bodyPr/>
        <a:lstStyle/>
        <a:p>
          <a:r>
            <a:rPr lang="en-US" dirty="0"/>
            <a:t>Generic skills – fixed ontologies for an unknown world</a:t>
          </a:r>
        </a:p>
      </dgm:t>
    </dgm:pt>
    <dgm:pt modelId="{48720CD3-6228-4AF2-B110-38790C3A9609}" type="parTrans" cxnId="{D5332B8D-A205-4E7D-AA01-2C0EB76731AD}">
      <dgm:prSet/>
      <dgm:spPr/>
      <dgm:t>
        <a:bodyPr/>
        <a:lstStyle/>
        <a:p>
          <a:endParaRPr lang="en-US"/>
        </a:p>
      </dgm:t>
    </dgm:pt>
    <dgm:pt modelId="{40831B81-5CB9-4EB1-9EB1-9F12E9F8EA0B}" type="sibTrans" cxnId="{D5332B8D-A205-4E7D-AA01-2C0EB76731AD}">
      <dgm:prSet/>
      <dgm:spPr/>
      <dgm:t>
        <a:bodyPr/>
        <a:lstStyle/>
        <a:p>
          <a:endParaRPr lang="en-US"/>
        </a:p>
      </dgm:t>
    </dgm:pt>
    <dgm:pt modelId="{E69A3E1D-9668-41FA-B4E3-695DFEB33DEA}">
      <dgm:prSet phldrT="[Text]"/>
      <dgm:spPr/>
      <dgm:t>
        <a:bodyPr/>
        <a:lstStyle/>
        <a:p>
          <a:r>
            <a:rPr lang="en-US" dirty="0"/>
            <a:t>Human being as such – open ontologies for an unknown world</a:t>
          </a:r>
        </a:p>
      </dgm:t>
    </dgm:pt>
    <dgm:pt modelId="{81E8A364-DCF2-4898-BDE4-DF85F3D9920D}" type="parTrans" cxnId="{23B4DD40-655E-4485-86DC-642B6D94BA1C}">
      <dgm:prSet/>
      <dgm:spPr/>
      <dgm:t>
        <a:bodyPr/>
        <a:lstStyle/>
        <a:p>
          <a:endParaRPr lang="en-US"/>
        </a:p>
      </dgm:t>
    </dgm:pt>
    <dgm:pt modelId="{C68EEA8F-A9EA-40E4-BAD8-88B53591DF44}" type="sibTrans" cxnId="{23B4DD40-655E-4485-86DC-642B6D94BA1C}">
      <dgm:prSet/>
      <dgm:spPr/>
      <dgm:t>
        <a:bodyPr/>
        <a:lstStyle/>
        <a:p>
          <a:endParaRPr lang="en-US"/>
        </a:p>
      </dgm:t>
    </dgm:pt>
    <dgm:pt modelId="{B4873226-482F-4040-9D5F-F83155B6371E}" type="pres">
      <dgm:prSet presAssocID="{ACDE219C-0C60-47C1-8DC4-B7F2F7DF7833}" presName="matrix" presStyleCnt="0">
        <dgm:presLayoutVars>
          <dgm:chMax val="1"/>
          <dgm:dir/>
          <dgm:resizeHandles val="exact"/>
        </dgm:presLayoutVars>
      </dgm:prSet>
      <dgm:spPr/>
      <dgm:t>
        <a:bodyPr/>
        <a:lstStyle/>
        <a:p>
          <a:endParaRPr lang="en-US"/>
        </a:p>
      </dgm:t>
    </dgm:pt>
    <dgm:pt modelId="{B754854D-9A4F-4DEC-8F00-ADF042231DE6}" type="pres">
      <dgm:prSet presAssocID="{ACDE219C-0C60-47C1-8DC4-B7F2F7DF7833}" presName="diamond" presStyleLbl="bgShp" presStyleIdx="0" presStyleCnt="1"/>
      <dgm:spPr/>
    </dgm:pt>
    <dgm:pt modelId="{C4D69AB5-4A2F-49DA-9F75-FCE9B095FEFC}" type="pres">
      <dgm:prSet presAssocID="{ACDE219C-0C60-47C1-8DC4-B7F2F7DF7833}" presName="quad1" presStyleLbl="node1" presStyleIdx="0" presStyleCnt="4">
        <dgm:presLayoutVars>
          <dgm:chMax val="0"/>
          <dgm:chPref val="0"/>
          <dgm:bulletEnabled val="1"/>
        </dgm:presLayoutVars>
      </dgm:prSet>
      <dgm:spPr/>
      <dgm:t>
        <a:bodyPr/>
        <a:lstStyle/>
        <a:p>
          <a:endParaRPr lang="en-US"/>
        </a:p>
      </dgm:t>
    </dgm:pt>
    <dgm:pt modelId="{1BD910B9-2B04-42C1-9764-CC301F19968D}" type="pres">
      <dgm:prSet presAssocID="{ACDE219C-0C60-47C1-8DC4-B7F2F7DF7833}" presName="quad2" presStyleLbl="node1" presStyleIdx="1" presStyleCnt="4">
        <dgm:presLayoutVars>
          <dgm:chMax val="0"/>
          <dgm:chPref val="0"/>
          <dgm:bulletEnabled val="1"/>
        </dgm:presLayoutVars>
      </dgm:prSet>
      <dgm:spPr/>
      <dgm:t>
        <a:bodyPr/>
        <a:lstStyle/>
        <a:p>
          <a:endParaRPr lang="en-US"/>
        </a:p>
      </dgm:t>
    </dgm:pt>
    <dgm:pt modelId="{3946C66C-2774-49D0-B98C-994E25DE41A5}" type="pres">
      <dgm:prSet presAssocID="{ACDE219C-0C60-47C1-8DC4-B7F2F7DF7833}" presName="quad3" presStyleLbl="node1" presStyleIdx="2" presStyleCnt="4">
        <dgm:presLayoutVars>
          <dgm:chMax val="0"/>
          <dgm:chPref val="0"/>
          <dgm:bulletEnabled val="1"/>
        </dgm:presLayoutVars>
      </dgm:prSet>
      <dgm:spPr/>
      <dgm:t>
        <a:bodyPr/>
        <a:lstStyle/>
        <a:p>
          <a:endParaRPr lang="en-US"/>
        </a:p>
      </dgm:t>
    </dgm:pt>
    <dgm:pt modelId="{173229FB-EBAB-42FA-8676-61C93DAA7845}" type="pres">
      <dgm:prSet presAssocID="{ACDE219C-0C60-47C1-8DC4-B7F2F7DF7833}" presName="quad4" presStyleLbl="node1" presStyleIdx="3" presStyleCnt="4">
        <dgm:presLayoutVars>
          <dgm:chMax val="0"/>
          <dgm:chPref val="0"/>
          <dgm:bulletEnabled val="1"/>
        </dgm:presLayoutVars>
      </dgm:prSet>
      <dgm:spPr/>
      <dgm:t>
        <a:bodyPr/>
        <a:lstStyle/>
        <a:p>
          <a:endParaRPr lang="en-US"/>
        </a:p>
      </dgm:t>
    </dgm:pt>
  </dgm:ptLst>
  <dgm:cxnLst>
    <dgm:cxn modelId="{329185BE-336D-4AEB-8F71-5C144E385814}" type="presOf" srcId="{E69A3E1D-9668-41FA-B4E3-695DFEB33DEA}" destId="{173229FB-EBAB-42FA-8676-61C93DAA7845}" srcOrd="0" destOrd="0" presId="urn:microsoft.com/office/officeart/2005/8/layout/matrix3"/>
    <dgm:cxn modelId="{23B4DD40-655E-4485-86DC-642B6D94BA1C}" srcId="{ACDE219C-0C60-47C1-8DC4-B7F2F7DF7833}" destId="{E69A3E1D-9668-41FA-B4E3-695DFEB33DEA}" srcOrd="3" destOrd="0" parTransId="{81E8A364-DCF2-4898-BDE4-DF85F3D9920D}" sibTransId="{C68EEA8F-A9EA-40E4-BAD8-88B53591DF44}"/>
    <dgm:cxn modelId="{DCBC59E1-00D2-42CB-A8C4-25F912A4789E}" type="presOf" srcId="{49504479-10F8-4E52-933C-1EE9DB862AD3}" destId="{C4D69AB5-4A2F-49DA-9F75-FCE9B095FEFC}" srcOrd="0" destOrd="0" presId="urn:microsoft.com/office/officeart/2005/8/layout/matrix3"/>
    <dgm:cxn modelId="{9F62596A-AC6B-481F-BB11-B86A668AD3D6}" type="presOf" srcId="{DA25421E-3022-4046-923F-83566CFC50E5}" destId="{3946C66C-2774-49D0-B98C-994E25DE41A5}" srcOrd="0" destOrd="0" presId="urn:microsoft.com/office/officeart/2005/8/layout/matrix3"/>
    <dgm:cxn modelId="{56F4085A-8D19-433C-872A-489DB4182A87}" type="presOf" srcId="{ACDE219C-0C60-47C1-8DC4-B7F2F7DF7833}" destId="{B4873226-482F-4040-9D5F-F83155B6371E}" srcOrd="0" destOrd="0" presId="urn:microsoft.com/office/officeart/2005/8/layout/matrix3"/>
    <dgm:cxn modelId="{A97F281A-F3E6-4AE2-860D-70EE79B35514}" type="presOf" srcId="{3BB2D69C-96A6-4264-B1ED-B823F6C911A5}" destId="{1BD910B9-2B04-42C1-9764-CC301F19968D}" srcOrd="0" destOrd="0" presId="urn:microsoft.com/office/officeart/2005/8/layout/matrix3"/>
    <dgm:cxn modelId="{9B58D6AA-4E5A-4B53-A836-094F687A59BD}" srcId="{ACDE219C-0C60-47C1-8DC4-B7F2F7DF7833}" destId="{3BB2D69C-96A6-4264-B1ED-B823F6C911A5}" srcOrd="1" destOrd="0" parTransId="{55703780-4E81-49C5-87A0-FA25D75F439C}" sibTransId="{000F2360-3D67-4D30-A9E1-8C3A6FC99D4C}"/>
    <dgm:cxn modelId="{D5332B8D-A205-4E7D-AA01-2C0EB76731AD}" srcId="{ACDE219C-0C60-47C1-8DC4-B7F2F7DF7833}" destId="{DA25421E-3022-4046-923F-83566CFC50E5}" srcOrd="2" destOrd="0" parTransId="{48720CD3-6228-4AF2-B110-38790C3A9609}" sibTransId="{40831B81-5CB9-4EB1-9EB1-9F12E9F8EA0B}"/>
    <dgm:cxn modelId="{99D332EA-D0BF-4CA1-9C09-F4FE0FFC4B02}" srcId="{ACDE219C-0C60-47C1-8DC4-B7F2F7DF7833}" destId="{49504479-10F8-4E52-933C-1EE9DB862AD3}" srcOrd="0" destOrd="0" parTransId="{C075C8A4-0F4E-4AC3-B633-3C08B4FAD518}" sibTransId="{B2F40EED-3205-445F-BE8B-AC94A9DF6BEE}"/>
    <dgm:cxn modelId="{D18FFB69-ACBA-42CC-A198-CB895C85C160}" type="presParOf" srcId="{B4873226-482F-4040-9D5F-F83155B6371E}" destId="{B754854D-9A4F-4DEC-8F00-ADF042231DE6}" srcOrd="0" destOrd="0" presId="urn:microsoft.com/office/officeart/2005/8/layout/matrix3"/>
    <dgm:cxn modelId="{741E0921-1733-4D2A-BF00-C4D7BEB78099}" type="presParOf" srcId="{B4873226-482F-4040-9D5F-F83155B6371E}" destId="{C4D69AB5-4A2F-49DA-9F75-FCE9B095FEFC}" srcOrd="1" destOrd="0" presId="urn:microsoft.com/office/officeart/2005/8/layout/matrix3"/>
    <dgm:cxn modelId="{34D03013-FBE6-433B-91FF-972EE1E325DC}" type="presParOf" srcId="{B4873226-482F-4040-9D5F-F83155B6371E}" destId="{1BD910B9-2B04-42C1-9764-CC301F19968D}" srcOrd="2" destOrd="0" presId="urn:microsoft.com/office/officeart/2005/8/layout/matrix3"/>
    <dgm:cxn modelId="{D33EEEF7-0C01-4710-B029-5F0BC7AC1FC0}" type="presParOf" srcId="{B4873226-482F-4040-9D5F-F83155B6371E}" destId="{3946C66C-2774-49D0-B98C-994E25DE41A5}" srcOrd="3" destOrd="0" presId="urn:microsoft.com/office/officeart/2005/8/layout/matrix3"/>
    <dgm:cxn modelId="{E2FE14F5-C238-4BB0-B295-7DC4C6D75FF9}" type="presParOf" srcId="{B4873226-482F-4040-9D5F-F83155B6371E}" destId="{173229FB-EBAB-42FA-8676-61C93DAA7845}"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E219C-0C60-47C1-8DC4-B7F2F7DF783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9504479-10F8-4E52-933C-1EE9DB862AD3}">
      <dgm:prSet phldrT="[Text]"/>
      <dgm:spPr/>
      <dgm:t>
        <a:bodyPr/>
        <a:lstStyle/>
        <a:p>
          <a:r>
            <a:rPr lang="en-US" dirty="0"/>
            <a:t>Disciplinary initiation – knowledge field as given</a:t>
          </a:r>
        </a:p>
      </dgm:t>
    </dgm:pt>
    <dgm:pt modelId="{C075C8A4-0F4E-4AC3-B633-3C08B4FAD518}" type="parTrans" cxnId="{99D332EA-D0BF-4CA1-9C09-F4FE0FFC4B02}">
      <dgm:prSet/>
      <dgm:spPr/>
      <dgm:t>
        <a:bodyPr/>
        <a:lstStyle/>
        <a:p>
          <a:endParaRPr lang="en-US"/>
        </a:p>
      </dgm:t>
    </dgm:pt>
    <dgm:pt modelId="{B2F40EED-3205-445F-BE8B-AC94A9DF6BEE}" type="sibTrans" cxnId="{99D332EA-D0BF-4CA1-9C09-F4FE0FFC4B02}">
      <dgm:prSet/>
      <dgm:spPr/>
      <dgm:t>
        <a:bodyPr/>
        <a:lstStyle/>
        <a:p>
          <a:endParaRPr lang="en-US"/>
        </a:p>
      </dgm:t>
    </dgm:pt>
    <dgm:pt modelId="{3BB2D69C-96A6-4264-B1ED-B823F6C911A5}">
      <dgm:prSet phldrT="[Text]"/>
      <dgm:spPr/>
      <dgm:t>
        <a:bodyPr/>
        <a:lstStyle/>
        <a:p>
          <a:r>
            <a:rPr lang="en-US" dirty="0"/>
            <a:t>Disciplinary wonder – knowledge field as uncertain and open to change</a:t>
          </a:r>
        </a:p>
      </dgm:t>
    </dgm:pt>
    <dgm:pt modelId="{55703780-4E81-49C5-87A0-FA25D75F439C}" type="parTrans" cxnId="{9B58D6AA-4E5A-4B53-A836-094F687A59BD}">
      <dgm:prSet/>
      <dgm:spPr/>
      <dgm:t>
        <a:bodyPr/>
        <a:lstStyle/>
        <a:p>
          <a:endParaRPr lang="en-US"/>
        </a:p>
      </dgm:t>
    </dgm:pt>
    <dgm:pt modelId="{000F2360-3D67-4D30-A9E1-8C3A6FC99D4C}" type="sibTrans" cxnId="{9B58D6AA-4E5A-4B53-A836-094F687A59BD}">
      <dgm:prSet/>
      <dgm:spPr/>
      <dgm:t>
        <a:bodyPr/>
        <a:lstStyle/>
        <a:p>
          <a:endParaRPr lang="en-US"/>
        </a:p>
      </dgm:t>
    </dgm:pt>
    <dgm:pt modelId="{DA25421E-3022-4046-923F-83566CFC50E5}">
      <dgm:prSet phldrT="[Text]"/>
      <dgm:spPr/>
      <dgm:t>
        <a:bodyPr/>
        <a:lstStyle/>
        <a:p>
          <a:r>
            <a:rPr lang="en-US" dirty="0"/>
            <a:t>Generic skills – fixed ontologies for an unknown world</a:t>
          </a:r>
        </a:p>
      </dgm:t>
    </dgm:pt>
    <dgm:pt modelId="{48720CD3-6228-4AF2-B110-38790C3A9609}" type="parTrans" cxnId="{D5332B8D-A205-4E7D-AA01-2C0EB76731AD}">
      <dgm:prSet/>
      <dgm:spPr/>
      <dgm:t>
        <a:bodyPr/>
        <a:lstStyle/>
        <a:p>
          <a:endParaRPr lang="en-US"/>
        </a:p>
      </dgm:t>
    </dgm:pt>
    <dgm:pt modelId="{40831B81-5CB9-4EB1-9EB1-9F12E9F8EA0B}" type="sibTrans" cxnId="{D5332B8D-A205-4E7D-AA01-2C0EB76731AD}">
      <dgm:prSet/>
      <dgm:spPr/>
      <dgm:t>
        <a:bodyPr/>
        <a:lstStyle/>
        <a:p>
          <a:endParaRPr lang="en-US"/>
        </a:p>
      </dgm:t>
    </dgm:pt>
    <dgm:pt modelId="{E69A3E1D-9668-41FA-B4E3-695DFEB33DEA}">
      <dgm:prSet phldrT="[Text]"/>
      <dgm:spPr/>
      <dgm:t>
        <a:bodyPr/>
        <a:lstStyle/>
        <a:p>
          <a:r>
            <a:rPr lang="en-US" dirty="0"/>
            <a:t>Human being as such – open ontologies for an unknown world</a:t>
          </a:r>
        </a:p>
      </dgm:t>
    </dgm:pt>
    <dgm:pt modelId="{81E8A364-DCF2-4898-BDE4-DF85F3D9920D}" type="parTrans" cxnId="{23B4DD40-655E-4485-86DC-642B6D94BA1C}">
      <dgm:prSet/>
      <dgm:spPr/>
      <dgm:t>
        <a:bodyPr/>
        <a:lstStyle/>
        <a:p>
          <a:endParaRPr lang="en-US"/>
        </a:p>
      </dgm:t>
    </dgm:pt>
    <dgm:pt modelId="{C68EEA8F-A9EA-40E4-BAD8-88B53591DF44}" type="sibTrans" cxnId="{23B4DD40-655E-4485-86DC-642B6D94BA1C}">
      <dgm:prSet/>
      <dgm:spPr/>
      <dgm:t>
        <a:bodyPr/>
        <a:lstStyle/>
        <a:p>
          <a:endParaRPr lang="en-US"/>
        </a:p>
      </dgm:t>
    </dgm:pt>
    <dgm:pt modelId="{B4873226-482F-4040-9D5F-F83155B6371E}" type="pres">
      <dgm:prSet presAssocID="{ACDE219C-0C60-47C1-8DC4-B7F2F7DF7833}" presName="matrix" presStyleCnt="0">
        <dgm:presLayoutVars>
          <dgm:chMax val="1"/>
          <dgm:dir/>
          <dgm:resizeHandles val="exact"/>
        </dgm:presLayoutVars>
      </dgm:prSet>
      <dgm:spPr/>
      <dgm:t>
        <a:bodyPr/>
        <a:lstStyle/>
        <a:p>
          <a:endParaRPr lang="en-US"/>
        </a:p>
      </dgm:t>
    </dgm:pt>
    <dgm:pt modelId="{B754854D-9A4F-4DEC-8F00-ADF042231DE6}" type="pres">
      <dgm:prSet presAssocID="{ACDE219C-0C60-47C1-8DC4-B7F2F7DF7833}" presName="diamond" presStyleLbl="bgShp" presStyleIdx="0" presStyleCnt="1"/>
      <dgm:spPr/>
    </dgm:pt>
    <dgm:pt modelId="{C4D69AB5-4A2F-49DA-9F75-FCE9B095FEFC}" type="pres">
      <dgm:prSet presAssocID="{ACDE219C-0C60-47C1-8DC4-B7F2F7DF7833}" presName="quad1" presStyleLbl="node1" presStyleIdx="0" presStyleCnt="4">
        <dgm:presLayoutVars>
          <dgm:chMax val="0"/>
          <dgm:chPref val="0"/>
          <dgm:bulletEnabled val="1"/>
        </dgm:presLayoutVars>
      </dgm:prSet>
      <dgm:spPr/>
      <dgm:t>
        <a:bodyPr/>
        <a:lstStyle/>
        <a:p>
          <a:endParaRPr lang="en-US"/>
        </a:p>
      </dgm:t>
    </dgm:pt>
    <dgm:pt modelId="{1BD910B9-2B04-42C1-9764-CC301F19968D}" type="pres">
      <dgm:prSet presAssocID="{ACDE219C-0C60-47C1-8DC4-B7F2F7DF7833}" presName="quad2" presStyleLbl="node1" presStyleIdx="1" presStyleCnt="4">
        <dgm:presLayoutVars>
          <dgm:chMax val="0"/>
          <dgm:chPref val="0"/>
          <dgm:bulletEnabled val="1"/>
        </dgm:presLayoutVars>
      </dgm:prSet>
      <dgm:spPr/>
      <dgm:t>
        <a:bodyPr/>
        <a:lstStyle/>
        <a:p>
          <a:endParaRPr lang="en-US"/>
        </a:p>
      </dgm:t>
    </dgm:pt>
    <dgm:pt modelId="{3946C66C-2774-49D0-B98C-994E25DE41A5}" type="pres">
      <dgm:prSet presAssocID="{ACDE219C-0C60-47C1-8DC4-B7F2F7DF7833}" presName="quad3" presStyleLbl="node1" presStyleIdx="2" presStyleCnt="4">
        <dgm:presLayoutVars>
          <dgm:chMax val="0"/>
          <dgm:chPref val="0"/>
          <dgm:bulletEnabled val="1"/>
        </dgm:presLayoutVars>
      </dgm:prSet>
      <dgm:spPr/>
      <dgm:t>
        <a:bodyPr/>
        <a:lstStyle/>
        <a:p>
          <a:endParaRPr lang="en-US"/>
        </a:p>
      </dgm:t>
    </dgm:pt>
    <dgm:pt modelId="{173229FB-EBAB-42FA-8676-61C93DAA7845}" type="pres">
      <dgm:prSet presAssocID="{ACDE219C-0C60-47C1-8DC4-B7F2F7DF7833}" presName="quad4" presStyleLbl="node1" presStyleIdx="3" presStyleCnt="4">
        <dgm:presLayoutVars>
          <dgm:chMax val="0"/>
          <dgm:chPref val="0"/>
          <dgm:bulletEnabled val="1"/>
        </dgm:presLayoutVars>
      </dgm:prSet>
      <dgm:spPr/>
      <dgm:t>
        <a:bodyPr/>
        <a:lstStyle/>
        <a:p>
          <a:endParaRPr lang="en-US"/>
        </a:p>
      </dgm:t>
    </dgm:pt>
  </dgm:ptLst>
  <dgm:cxnLst>
    <dgm:cxn modelId="{329185BE-336D-4AEB-8F71-5C144E385814}" type="presOf" srcId="{E69A3E1D-9668-41FA-B4E3-695DFEB33DEA}" destId="{173229FB-EBAB-42FA-8676-61C93DAA7845}" srcOrd="0" destOrd="0" presId="urn:microsoft.com/office/officeart/2005/8/layout/matrix3"/>
    <dgm:cxn modelId="{23B4DD40-655E-4485-86DC-642B6D94BA1C}" srcId="{ACDE219C-0C60-47C1-8DC4-B7F2F7DF7833}" destId="{E69A3E1D-9668-41FA-B4E3-695DFEB33DEA}" srcOrd="3" destOrd="0" parTransId="{81E8A364-DCF2-4898-BDE4-DF85F3D9920D}" sibTransId="{C68EEA8F-A9EA-40E4-BAD8-88B53591DF44}"/>
    <dgm:cxn modelId="{DCBC59E1-00D2-42CB-A8C4-25F912A4789E}" type="presOf" srcId="{49504479-10F8-4E52-933C-1EE9DB862AD3}" destId="{C4D69AB5-4A2F-49DA-9F75-FCE9B095FEFC}" srcOrd="0" destOrd="0" presId="urn:microsoft.com/office/officeart/2005/8/layout/matrix3"/>
    <dgm:cxn modelId="{9F62596A-AC6B-481F-BB11-B86A668AD3D6}" type="presOf" srcId="{DA25421E-3022-4046-923F-83566CFC50E5}" destId="{3946C66C-2774-49D0-B98C-994E25DE41A5}" srcOrd="0" destOrd="0" presId="urn:microsoft.com/office/officeart/2005/8/layout/matrix3"/>
    <dgm:cxn modelId="{56F4085A-8D19-433C-872A-489DB4182A87}" type="presOf" srcId="{ACDE219C-0C60-47C1-8DC4-B7F2F7DF7833}" destId="{B4873226-482F-4040-9D5F-F83155B6371E}" srcOrd="0" destOrd="0" presId="urn:microsoft.com/office/officeart/2005/8/layout/matrix3"/>
    <dgm:cxn modelId="{A97F281A-F3E6-4AE2-860D-70EE79B35514}" type="presOf" srcId="{3BB2D69C-96A6-4264-B1ED-B823F6C911A5}" destId="{1BD910B9-2B04-42C1-9764-CC301F19968D}" srcOrd="0" destOrd="0" presId="urn:microsoft.com/office/officeart/2005/8/layout/matrix3"/>
    <dgm:cxn modelId="{9B58D6AA-4E5A-4B53-A836-094F687A59BD}" srcId="{ACDE219C-0C60-47C1-8DC4-B7F2F7DF7833}" destId="{3BB2D69C-96A6-4264-B1ED-B823F6C911A5}" srcOrd="1" destOrd="0" parTransId="{55703780-4E81-49C5-87A0-FA25D75F439C}" sibTransId="{000F2360-3D67-4D30-A9E1-8C3A6FC99D4C}"/>
    <dgm:cxn modelId="{D5332B8D-A205-4E7D-AA01-2C0EB76731AD}" srcId="{ACDE219C-0C60-47C1-8DC4-B7F2F7DF7833}" destId="{DA25421E-3022-4046-923F-83566CFC50E5}" srcOrd="2" destOrd="0" parTransId="{48720CD3-6228-4AF2-B110-38790C3A9609}" sibTransId="{40831B81-5CB9-4EB1-9EB1-9F12E9F8EA0B}"/>
    <dgm:cxn modelId="{99D332EA-D0BF-4CA1-9C09-F4FE0FFC4B02}" srcId="{ACDE219C-0C60-47C1-8DC4-B7F2F7DF7833}" destId="{49504479-10F8-4E52-933C-1EE9DB862AD3}" srcOrd="0" destOrd="0" parTransId="{C075C8A4-0F4E-4AC3-B633-3C08B4FAD518}" sibTransId="{B2F40EED-3205-445F-BE8B-AC94A9DF6BEE}"/>
    <dgm:cxn modelId="{D18FFB69-ACBA-42CC-A198-CB895C85C160}" type="presParOf" srcId="{B4873226-482F-4040-9D5F-F83155B6371E}" destId="{B754854D-9A4F-4DEC-8F00-ADF042231DE6}" srcOrd="0" destOrd="0" presId="urn:microsoft.com/office/officeart/2005/8/layout/matrix3"/>
    <dgm:cxn modelId="{741E0921-1733-4D2A-BF00-C4D7BEB78099}" type="presParOf" srcId="{B4873226-482F-4040-9D5F-F83155B6371E}" destId="{C4D69AB5-4A2F-49DA-9F75-FCE9B095FEFC}" srcOrd="1" destOrd="0" presId="urn:microsoft.com/office/officeart/2005/8/layout/matrix3"/>
    <dgm:cxn modelId="{34D03013-FBE6-433B-91FF-972EE1E325DC}" type="presParOf" srcId="{B4873226-482F-4040-9D5F-F83155B6371E}" destId="{1BD910B9-2B04-42C1-9764-CC301F19968D}" srcOrd="2" destOrd="0" presId="urn:microsoft.com/office/officeart/2005/8/layout/matrix3"/>
    <dgm:cxn modelId="{D33EEEF7-0C01-4710-B029-5F0BC7AC1FC0}" type="presParOf" srcId="{B4873226-482F-4040-9D5F-F83155B6371E}" destId="{3946C66C-2774-49D0-B98C-994E25DE41A5}" srcOrd="3" destOrd="0" presId="urn:microsoft.com/office/officeart/2005/8/layout/matrix3"/>
    <dgm:cxn modelId="{E2FE14F5-C238-4BB0-B295-7DC4C6D75FF9}" type="presParOf" srcId="{B4873226-482F-4040-9D5F-F83155B6371E}" destId="{173229FB-EBAB-42FA-8676-61C93DAA7845}"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03FE6-FAB8-4358-A675-78FCE697B071}" type="datetimeFigureOut">
              <a:rPr lang="en-GB" smtClean="0"/>
              <a:pPr/>
              <a:t>02/11/2017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42498-8208-40C6-84B7-1CDAD247CFE5}" type="slidenum">
              <a:rPr lang="en-GB" smtClean="0"/>
              <a:pPr/>
              <a:t>‹#›</a:t>
            </a:fld>
            <a:endParaRPr lang="en-GB" dirty="0"/>
          </a:p>
        </p:txBody>
      </p:sp>
    </p:spTree>
    <p:extLst>
      <p:ext uri="{BB962C8B-B14F-4D97-AF65-F5344CB8AC3E}">
        <p14:creationId xmlns:p14="http://schemas.microsoft.com/office/powerpoint/2010/main" xmlns="" val="137776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Efficacy refers to the strength of a person’s belief that he or she can successfully do something.</a:t>
            </a:r>
          </a:p>
          <a:p>
            <a:endParaRPr lang="en-GB" dirty="0"/>
          </a:p>
          <a:p>
            <a:r>
              <a:rPr lang="en-GB" dirty="0"/>
              <a:t>Entrepreneurial self efficacy refers to the strength of a person’s belief that he or she is capable of successfully performing the various roles and tasks of entrepreneurship.</a:t>
            </a:r>
          </a:p>
          <a:p>
            <a:endParaRPr lang="en-GB" dirty="0"/>
          </a:p>
          <a:p>
            <a:r>
              <a:rPr lang="en-GB" dirty="0"/>
              <a:t>I’ve expanded that a little in defining this concepts to include self awareness (recognising when it makes sense to use the skills of others) and attitude to mistakes.</a:t>
            </a:r>
          </a:p>
          <a:p>
            <a:endParaRPr lang="en-GB" dirty="0"/>
          </a:p>
          <a:p>
            <a:r>
              <a:rPr lang="en-GB" dirty="0"/>
              <a:t>Also the importance of having a growth mindset.</a:t>
            </a:r>
          </a:p>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20</a:t>
            </a:fld>
            <a:endParaRPr lang="en-GB"/>
          </a:p>
        </p:txBody>
      </p:sp>
    </p:spTree>
    <p:extLst>
      <p:ext uri="{BB962C8B-B14F-4D97-AF65-F5344CB8AC3E}">
        <p14:creationId xmlns:p14="http://schemas.microsoft.com/office/powerpoint/2010/main" xmlns="" val="3175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29</a:t>
            </a:fld>
            <a:endParaRPr lang="en-GB" dirty="0"/>
          </a:p>
        </p:txBody>
      </p:sp>
    </p:spTree>
    <p:extLst>
      <p:ext uri="{BB962C8B-B14F-4D97-AF65-F5344CB8AC3E}">
        <p14:creationId xmlns:p14="http://schemas.microsoft.com/office/powerpoint/2010/main" xmlns="" val="180972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confidence</a:t>
            </a:r>
          </a:p>
          <a:p>
            <a:endParaRPr lang="en-GB" dirty="0"/>
          </a:p>
          <a:p>
            <a:r>
              <a:rPr lang="en-GB" dirty="0"/>
              <a:t>Self belief</a:t>
            </a:r>
          </a:p>
          <a:p>
            <a:endParaRPr lang="en-GB" dirty="0"/>
          </a:p>
          <a:p>
            <a:r>
              <a:rPr lang="en-GB" dirty="0"/>
              <a:t>Attitude towards mistakes</a:t>
            </a:r>
          </a:p>
          <a:p>
            <a:endParaRPr lang="en-GB" dirty="0"/>
          </a:p>
          <a:p>
            <a:r>
              <a:rPr lang="en-GB" dirty="0"/>
              <a:t>Attitude towards failures</a:t>
            </a:r>
          </a:p>
          <a:p>
            <a:endParaRPr lang="en-GB" dirty="0"/>
          </a:p>
          <a:p>
            <a:r>
              <a:rPr lang="en-GB" dirty="0"/>
              <a:t>Desire to learn</a:t>
            </a:r>
          </a:p>
          <a:p>
            <a:endParaRPr lang="en-GB" dirty="0"/>
          </a:p>
          <a:p>
            <a:r>
              <a:rPr lang="en-GB" dirty="0"/>
              <a:t>Appetite for a challenge</a:t>
            </a:r>
          </a:p>
        </p:txBody>
      </p:sp>
      <p:sp>
        <p:nvSpPr>
          <p:cNvPr id="4" name="Slide Number Placeholder 3"/>
          <p:cNvSpPr>
            <a:spLocks noGrp="1"/>
          </p:cNvSpPr>
          <p:nvPr>
            <p:ph type="sldNum" sz="quarter" idx="10"/>
          </p:nvPr>
        </p:nvSpPr>
        <p:spPr/>
        <p:txBody>
          <a:bodyPr/>
          <a:lstStyle/>
          <a:p>
            <a:fld id="{B5BF6E5D-A3C6-4C14-9D92-9C0AADBF44B8}" type="slidenum">
              <a:rPr lang="en-GB" smtClean="0"/>
              <a:pPr/>
              <a:t>21</a:t>
            </a:fld>
            <a:endParaRPr lang="en-GB"/>
          </a:p>
        </p:txBody>
      </p:sp>
    </p:spTree>
    <p:extLst>
      <p:ext uri="{BB962C8B-B14F-4D97-AF65-F5344CB8AC3E}">
        <p14:creationId xmlns:p14="http://schemas.microsoft.com/office/powerpoint/2010/main" xmlns="" val="98329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Entrepreneurs use cognitive frameworks they have acquired through experience to perceive connections between seemingly unrelated events or trends in the external world. In other words, they “connect the dots” between changes in technology, demographics, markets, government policies, and other factors allow them to perceive ideas for new products or services—ideas that can potentially serve as the basis for new ventures.</a:t>
            </a:r>
          </a:p>
          <a:p>
            <a:pPr marL="0" indent="0" algn="r">
              <a:buNone/>
            </a:pPr>
            <a:r>
              <a:rPr lang="en-GB" sz="1050" i="1" dirty="0"/>
              <a:t>(Baron, 2006)</a:t>
            </a:r>
            <a:endParaRPr lang="en-GB" dirty="0"/>
          </a:p>
          <a:p>
            <a:r>
              <a:rPr lang="en-GB" dirty="0"/>
              <a:t>Intuition – seeing patterns and trends, being future orientated</a:t>
            </a:r>
          </a:p>
          <a:p>
            <a:endParaRPr lang="en-GB" dirty="0"/>
          </a:p>
          <a:p>
            <a:r>
              <a:rPr lang="en-GB" dirty="0"/>
              <a:t>Strong desire for change and dissatisfaction</a:t>
            </a:r>
            <a:r>
              <a:rPr lang="en-GB" baseline="0" dirty="0"/>
              <a:t> with the way things are, and belief that things could always be better</a:t>
            </a:r>
          </a:p>
          <a:p>
            <a:endParaRPr lang="en-GB" dirty="0"/>
          </a:p>
          <a:p>
            <a:endParaRPr lang="en-GB" dirty="0"/>
          </a:p>
          <a:p>
            <a:r>
              <a:rPr lang="en-GB" dirty="0"/>
              <a:t>Entrepreneurs use cognitive frameworks to </a:t>
            </a:r>
          </a:p>
        </p:txBody>
      </p:sp>
      <p:sp>
        <p:nvSpPr>
          <p:cNvPr id="4" name="Slide Number Placeholder 3"/>
          <p:cNvSpPr>
            <a:spLocks noGrp="1"/>
          </p:cNvSpPr>
          <p:nvPr>
            <p:ph type="sldNum" sz="quarter" idx="10"/>
          </p:nvPr>
        </p:nvSpPr>
        <p:spPr/>
        <p:txBody>
          <a:bodyPr/>
          <a:lstStyle/>
          <a:p>
            <a:fld id="{B5BF6E5D-A3C6-4C14-9D92-9C0AADBF44B8}" type="slidenum">
              <a:rPr lang="en-GB" smtClean="0"/>
              <a:pPr/>
              <a:t>22</a:t>
            </a:fld>
            <a:endParaRPr lang="en-GB"/>
          </a:p>
        </p:txBody>
      </p:sp>
    </p:spTree>
    <p:extLst>
      <p:ext uri="{BB962C8B-B14F-4D97-AF65-F5344CB8AC3E}">
        <p14:creationId xmlns:p14="http://schemas.microsoft.com/office/powerpoint/2010/main" xmlns="" val="109159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23</a:t>
            </a:fld>
            <a:endParaRPr lang="en-GB"/>
          </a:p>
        </p:txBody>
      </p:sp>
    </p:spTree>
    <p:extLst>
      <p:ext uri="{BB962C8B-B14F-4D97-AF65-F5344CB8AC3E}">
        <p14:creationId xmlns:p14="http://schemas.microsoft.com/office/powerpoint/2010/main" xmlns="" val="61878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GB" dirty="0"/>
              <a:t>Entrepreneurs do not have a high-risk propensity, that is, a great willingness to knowingly take risks. However Entrepreneurs may perceive less risk due to 3 types of bias in thinking; </a:t>
            </a:r>
          </a:p>
          <a:p>
            <a:pPr marL="0" indent="0" fontAlgn="base">
              <a:buNone/>
            </a:pPr>
            <a:r>
              <a:rPr lang="en-GB" dirty="0"/>
              <a:t>overconfidence (a failure to know the limits of one's knowledge), </a:t>
            </a:r>
          </a:p>
          <a:p>
            <a:pPr marL="0" indent="0" fontAlgn="base">
              <a:buNone/>
            </a:pPr>
            <a:r>
              <a:rPr lang="en-GB" dirty="0"/>
              <a:t>the illusion of control (a belief that they can control largely uncontrollable events) and </a:t>
            </a:r>
          </a:p>
          <a:p>
            <a:pPr marL="0" indent="0" fontAlgn="base">
              <a:buNone/>
            </a:pPr>
            <a:r>
              <a:rPr lang="en-GB" dirty="0"/>
              <a:t>belief in the law of small numbers (individual uses a small sample of information to draw firm conclusions).</a:t>
            </a:r>
          </a:p>
          <a:p>
            <a:pPr marL="0" indent="0" algn="r" fontAlgn="base">
              <a:buNone/>
            </a:pPr>
            <a:r>
              <a:rPr lang="en-GB" sz="1100" i="1" dirty="0"/>
              <a:t>(Houghton &amp; Aquino, 2000)</a:t>
            </a:r>
          </a:p>
          <a:p>
            <a:r>
              <a:rPr lang="en-GB" dirty="0"/>
              <a:t>Being ok with uncertainty – believing you can shape the future so you don’t have to predict it.</a:t>
            </a:r>
          </a:p>
        </p:txBody>
      </p:sp>
      <p:sp>
        <p:nvSpPr>
          <p:cNvPr id="4" name="Slide Number Placeholder 3"/>
          <p:cNvSpPr>
            <a:spLocks noGrp="1"/>
          </p:cNvSpPr>
          <p:nvPr>
            <p:ph type="sldNum" sz="quarter" idx="10"/>
          </p:nvPr>
        </p:nvSpPr>
        <p:spPr/>
        <p:txBody>
          <a:bodyPr/>
          <a:lstStyle/>
          <a:p>
            <a:fld id="{B5BF6E5D-A3C6-4C14-9D92-9C0AADBF44B8}" type="slidenum">
              <a:rPr lang="en-GB" smtClean="0"/>
              <a:pPr/>
              <a:t>24</a:t>
            </a:fld>
            <a:endParaRPr lang="en-GB"/>
          </a:p>
        </p:txBody>
      </p:sp>
    </p:spTree>
    <p:extLst>
      <p:ext uri="{BB962C8B-B14F-4D97-AF65-F5344CB8AC3E}">
        <p14:creationId xmlns:p14="http://schemas.microsoft.com/office/powerpoint/2010/main" xmlns="" val="212506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25</a:t>
            </a:fld>
            <a:endParaRPr lang="en-GB"/>
          </a:p>
        </p:txBody>
      </p:sp>
    </p:spTree>
    <p:extLst>
      <p:ext uri="{BB962C8B-B14F-4D97-AF65-F5344CB8AC3E}">
        <p14:creationId xmlns:p14="http://schemas.microsoft.com/office/powerpoint/2010/main" xmlns="" val="229411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Entrepreneurial Intensity measures the focus and commitment of entrepreneurs regarding their entrepreneurial ventures. Focus refers to the extent to which an entrepreneur gives up other pursuits to create and own a business and work for the health of the venture. Commitment refers to the extent to which an entrepreneur spends time and resources on venture creation with a passion for development and growth</a:t>
            </a:r>
          </a:p>
          <a:p>
            <a:pPr marL="0" indent="0" algn="r">
              <a:buNone/>
            </a:pPr>
            <a:r>
              <a:rPr lang="en-GB" sz="1100" i="1" dirty="0"/>
              <a:t>(Liao, Murphy &amp; </a:t>
            </a:r>
            <a:r>
              <a:rPr lang="en-GB" sz="1100" i="1" dirty="0" err="1"/>
              <a:t>Welsch</a:t>
            </a:r>
            <a:r>
              <a:rPr lang="en-GB" sz="1100" i="1" dirty="0"/>
              <a:t>, 2005)</a:t>
            </a:r>
          </a:p>
          <a:p>
            <a:endParaRPr lang="en-GB" dirty="0"/>
          </a:p>
          <a:p>
            <a:r>
              <a:rPr lang="en-GB" dirty="0"/>
              <a:t>Entrepreneurial intensity has foundations in the notion of a “Protestant work ethic” (Weber 1905) and the need for achievement (McClelland 1961).</a:t>
            </a:r>
          </a:p>
          <a:p>
            <a:endParaRPr lang="en-GB" dirty="0"/>
          </a:p>
          <a:p>
            <a:r>
              <a:rPr lang="en-GB" dirty="0"/>
              <a:t>Additionally, it has a secondary basis in commitment, internal locus of control, diligence, and determination.</a:t>
            </a:r>
          </a:p>
          <a:p>
            <a:endParaRPr lang="en-GB" dirty="0"/>
          </a:p>
          <a:p>
            <a:r>
              <a:rPr lang="en-GB" dirty="0"/>
              <a:t>In this role, it assumes hard work is for material benefit and personal recognition.</a:t>
            </a:r>
          </a:p>
          <a:p>
            <a:endParaRPr lang="en-GB" dirty="0"/>
          </a:p>
          <a:p>
            <a:r>
              <a:rPr lang="en-GB" dirty="0"/>
              <a:t>Thus, it has evolved into a version of a Type-A </a:t>
            </a:r>
            <a:r>
              <a:rPr lang="en-GB" dirty="0" err="1"/>
              <a:t>behavior</a:t>
            </a:r>
            <a:r>
              <a:rPr lang="en-GB" dirty="0"/>
              <a:t>. In early </a:t>
            </a:r>
            <a:r>
              <a:rPr lang="en-GB" dirty="0" err="1"/>
              <a:t>characterizations,Type</a:t>
            </a:r>
            <a:r>
              <a:rPr lang="en-GB" dirty="0"/>
              <a:t>-A </a:t>
            </a:r>
            <a:r>
              <a:rPr lang="en-GB" dirty="0" err="1"/>
              <a:t>behavior</a:t>
            </a:r>
            <a:r>
              <a:rPr lang="en-GB" dirty="0"/>
              <a:t> was identified by an excessive competitive drive with enhanced sense of time urgency. Later, additional aspects were defined, including (1) an intense sustained desire to achieve, (2) eagerness to compete, (3) persistent drive for recognition, (4) continuous involvement in deadline activities, (5) habitual propensity to accelerate mental and physical functions, and (5) consistent alertness. </a:t>
            </a:r>
          </a:p>
        </p:txBody>
      </p:sp>
      <p:sp>
        <p:nvSpPr>
          <p:cNvPr id="4" name="Slide Number Placeholder 3"/>
          <p:cNvSpPr>
            <a:spLocks noGrp="1"/>
          </p:cNvSpPr>
          <p:nvPr>
            <p:ph type="sldNum" sz="quarter" idx="10"/>
          </p:nvPr>
        </p:nvSpPr>
        <p:spPr/>
        <p:txBody>
          <a:bodyPr/>
          <a:lstStyle/>
          <a:p>
            <a:fld id="{B5BF6E5D-A3C6-4C14-9D92-9C0AADBF44B8}" type="slidenum">
              <a:rPr lang="en-GB" smtClean="0"/>
              <a:pPr/>
              <a:t>26</a:t>
            </a:fld>
            <a:endParaRPr lang="en-GB"/>
          </a:p>
        </p:txBody>
      </p:sp>
    </p:spTree>
    <p:extLst>
      <p:ext uri="{BB962C8B-B14F-4D97-AF65-F5344CB8AC3E}">
        <p14:creationId xmlns:p14="http://schemas.microsoft.com/office/powerpoint/2010/main" xmlns="" val="92149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27</a:t>
            </a:fld>
            <a:endParaRPr lang="en-GB"/>
          </a:p>
        </p:txBody>
      </p:sp>
    </p:spTree>
    <p:extLst>
      <p:ext uri="{BB962C8B-B14F-4D97-AF65-F5344CB8AC3E}">
        <p14:creationId xmlns:p14="http://schemas.microsoft.com/office/powerpoint/2010/main" xmlns="" val="213500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marL="0" indent="0">
              <a:buNone/>
            </a:pPr>
            <a:r>
              <a:rPr lang="en-GB" dirty="0"/>
              <a:t>Entrepreneurship requires action. To be an entrepreneur, therefore, is to act on the possibility that one has identified an opportunity worth pursuing.</a:t>
            </a:r>
          </a:p>
          <a:p>
            <a:pPr marL="0" indent="0">
              <a:buNone/>
            </a:pPr>
            <a:r>
              <a:rPr lang="en-GB" b="1" dirty="0"/>
              <a:t>Entrepreneurial action can be described as the outcome of the willingness to bear perceived uncertainty. </a:t>
            </a:r>
          </a:p>
          <a:p>
            <a:pPr marL="0" indent="0" algn="r">
              <a:buNone/>
            </a:pPr>
            <a:r>
              <a:rPr lang="en-GB" sz="1100" i="1" dirty="0"/>
              <a:t>(McMullen &amp; Shepherd, 2006)</a:t>
            </a:r>
          </a:p>
          <a:p>
            <a:r>
              <a:rPr lang="en-GB" baseline="0" dirty="0"/>
              <a:t>The moment at which you jump off the diving board.</a:t>
            </a:r>
          </a:p>
          <a:p>
            <a:endParaRPr lang="en-GB" baseline="0" dirty="0"/>
          </a:p>
          <a:p>
            <a:r>
              <a:rPr lang="en-GB" baseline="0" dirty="0"/>
              <a:t>But also how hard it is not to jump off the diving board – the sense of just having to do it</a:t>
            </a:r>
          </a:p>
          <a:p>
            <a:endParaRPr lang="en-GB" dirty="0"/>
          </a:p>
        </p:txBody>
      </p:sp>
      <p:sp>
        <p:nvSpPr>
          <p:cNvPr id="4" name="Slide Number Placeholder 3"/>
          <p:cNvSpPr>
            <a:spLocks noGrp="1"/>
          </p:cNvSpPr>
          <p:nvPr>
            <p:ph type="sldNum" sz="quarter" idx="10"/>
          </p:nvPr>
        </p:nvSpPr>
        <p:spPr/>
        <p:txBody>
          <a:bodyPr/>
          <a:lstStyle/>
          <a:p>
            <a:fld id="{B5BF6E5D-A3C6-4C14-9D92-9C0AADBF44B8}" type="slidenum">
              <a:rPr lang="en-GB" smtClean="0"/>
              <a:pPr/>
              <a:t>28</a:t>
            </a:fld>
            <a:endParaRPr lang="en-GB" dirty="0"/>
          </a:p>
        </p:txBody>
      </p:sp>
    </p:spTree>
    <p:extLst>
      <p:ext uri="{BB962C8B-B14F-4D97-AF65-F5344CB8AC3E}">
        <p14:creationId xmlns:p14="http://schemas.microsoft.com/office/powerpoint/2010/main" xmlns="" val="255389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1A827-FA3C-494A-A8A3-A3A1D286B244}" type="datetime1">
              <a:rPr lang="en-GB" smtClean="0"/>
              <a:pPr/>
              <a:t>02/11/2017</a:t>
            </a:fld>
            <a:endParaRPr lang="en-GB" dirty="0"/>
          </a:p>
        </p:txBody>
      </p:sp>
      <p:sp>
        <p:nvSpPr>
          <p:cNvPr id="5" name="Footer Placeholder 4"/>
          <p:cNvSpPr>
            <a:spLocks noGrp="1"/>
          </p:cNvSpPr>
          <p:nvPr>
            <p:ph type="ftr" sz="quarter" idx="11"/>
          </p:nvPr>
        </p:nvSpPr>
        <p:spPr>
          <a:xfrm>
            <a:off x="2416500" y="329307"/>
            <a:ext cx="4973915" cy="309201"/>
          </a:xfrm>
        </p:spPr>
        <p:txBody>
          <a:bodyPr/>
          <a:lstStyle/>
          <a:p>
            <a:endParaRPr lang="en-GB"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6570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E57E8-16AC-43BA-BB07-2601A34806D2}" type="datetime1">
              <a:rPr lang="en-GB" smtClean="0"/>
              <a:pPr/>
              <a:t>02/11/2017</a:t>
            </a:fld>
            <a:endParaRPr lang="en-GB" dirty="0"/>
          </a:p>
        </p:txBody>
      </p:sp>
      <p:sp>
        <p:nvSpPr>
          <p:cNvPr id="5" name="Footer Placeholder 4"/>
          <p:cNvSpPr>
            <a:spLocks noGrp="1"/>
          </p:cNvSpPr>
          <p:nvPr>
            <p:ph type="ftr" sz="quarter" idx="11"/>
          </p:nvPr>
        </p:nvSpPr>
        <p:spPr/>
        <p:txBody>
          <a:bodyPr/>
          <a:lstStyle/>
          <a:p>
            <a:endParaRPr lang="en-GB"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6015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C5796-F6A2-4DD1-A40D-6734C1ACC7F2}" type="datetime1">
              <a:rPr lang="en-GB" smtClean="0"/>
              <a:pPr/>
              <a:t>02/11/2017</a:t>
            </a:fld>
            <a:endParaRPr lang="en-GB" dirty="0"/>
          </a:p>
        </p:txBody>
      </p:sp>
      <p:sp>
        <p:nvSpPr>
          <p:cNvPr id="5" name="Footer Placeholder 4"/>
          <p:cNvSpPr>
            <a:spLocks noGrp="1"/>
          </p:cNvSpPr>
          <p:nvPr>
            <p:ph type="ftr" sz="quarter" idx="11"/>
          </p:nvPr>
        </p:nvSpPr>
        <p:spPr/>
        <p:txBody>
          <a:bodyPr/>
          <a:lstStyle/>
          <a:p>
            <a:endParaRPr lang="en-GB"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58180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AEF5E-7577-4FF8-8392-B90EB7DCEA40}" type="datetime1">
              <a:rPr lang="en-GB" smtClean="0"/>
              <a:pPr/>
              <a:t>02/11/2017</a:t>
            </a:fld>
            <a:endParaRPr lang="en-GB" dirty="0"/>
          </a:p>
        </p:txBody>
      </p:sp>
      <p:sp>
        <p:nvSpPr>
          <p:cNvPr id="5" name="Footer Placeholder 4"/>
          <p:cNvSpPr>
            <a:spLocks noGrp="1"/>
          </p:cNvSpPr>
          <p:nvPr>
            <p:ph type="ftr" sz="quarter" idx="11"/>
          </p:nvPr>
        </p:nvSpPr>
        <p:spPr/>
        <p:txBody>
          <a:bodyPr/>
          <a:lstStyle/>
          <a:p>
            <a:endParaRPr lang="en-GB"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5791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5C9E5-95A7-4378-B375-546E803E7CA7}" type="datetime1">
              <a:rPr lang="en-GB" smtClean="0"/>
              <a:pPr/>
              <a:t>02/11/2017</a:t>
            </a:fld>
            <a:endParaRPr lang="en-GB" dirty="0"/>
          </a:p>
        </p:txBody>
      </p:sp>
      <p:sp>
        <p:nvSpPr>
          <p:cNvPr id="5" name="Footer Placeholder 4"/>
          <p:cNvSpPr>
            <a:spLocks noGrp="1"/>
          </p:cNvSpPr>
          <p:nvPr>
            <p:ph type="ftr" sz="quarter" idx="11"/>
          </p:nvPr>
        </p:nvSpPr>
        <p:spPr/>
        <p:txBody>
          <a:bodyPr/>
          <a:lstStyle/>
          <a:p>
            <a:endParaRPr lang="en-GB"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7103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54E2E7-8371-452A-BEE1-864B7DE5DB18}" type="datetime1">
              <a:rPr lang="en-GB" smtClean="0"/>
              <a:pPr/>
              <a:t>02/11/2017</a:t>
            </a:fld>
            <a:endParaRPr lang="en-GB" dirty="0"/>
          </a:p>
        </p:txBody>
      </p:sp>
      <p:sp>
        <p:nvSpPr>
          <p:cNvPr id="6" name="Footer Placeholder 5"/>
          <p:cNvSpPr>
            <a:spLocks noGrp="1"/>
          </p:cNvSpPr>
          <p:nvPr>
            <p:ph type="ftr" sz="quarter" idx="11"/>
          </p:nvPr>
        </p:nvSpPr>
        <p:spPr/>
        <p:txBody>
          <a:bodyPr/>
          <a:lstStyle/>
          <a:p>
            <a:endParaRPr lang="en-GB"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99539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6607C5-516B-4B42-9169-B6F9DEFE5ECE}" type="datetime1">
              <a:rPr lang="en-GB" smtClean="0"/>
              <a:pPr/>
              <a:t>02/11/2017</a:t>
            </a:fld>
            <a:endParaRPr lang="en-GB" dirty="0"/>
          </a:p>
        </p:txBody>
      </p:sp>
      <p:sp>
        <p:nvSpPr>
          <p:cNvPr id="8" name="Footer Placeholder 7"/>
          <p:cNvSpPr>
            <a:spLocks noGrp="1"/>
          </p:cNvSpPr>
          <p:nvPr>
            <p:ph type="ftr" sz="quarter" idx="11"/>
          </p:nvPr>
        </p:nvSpPr>
        <p:spPr/>
        <p:txBody>
          <a:bodyPr/>
          <a:lstStyle/>
          <a:p>
            <a:endParaRPr lang="en-GB"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5506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50DCDC-BEA2-4E14-906A-82BE19C4FB39}" type="datetime1">
              <a:rPr lang="en-GB" smtClean="0"/>
              <a:pPr/>
              <a:t>02/11/2017</a:t>
            </a:fld>
            <a:endParaRPr lang="en-GB" dirty="0"/>
          </a:p>
        </p:txBody>
      </p:sp>
      <p:sp>
        <p:nvSpPr>
          <p:cNvPr id="4" name="Footer Placeholder 3"/>
          <p:cNvSpPr>
            <a:spLocks noGrp="1"/>
          </p:cNvSpPr>
          <p:nvPr>
            <p:ph type="ftr" sz="quarter" idx="11"/>
          </p:nvPr>
        </p:nvSpPr>
        <p:spPr/>
        <p:txBody>
          <a:bodyPr/>
          <a:lstStyle/>
          <a:p>
            <a:endParaRPr lang="en-GB"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0301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9DE64-EB24-42C4-B9C8-2CAEF89546A3}" type="datetime1">
              <a:rPr lang="en-GB" smtClean="0"/>
              <a:pPr/>
              <a:t>02/11/2017</a:t>
            </a:fld>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84875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2E5C03-6079-4CF4-A1C5-52A0347CC4A1}" type="datetime1">
              <a:rPr lang="en-GB" smtClean="0"/>
              <a:pPr/>
              <a:t>02/11/2017</a:t>
            </a:fld>
            <a:endParaRPr lang="en-GB" dirty="0"/>
          </a:p>
        </p:txBody>
      </p:sp>
      <p:sp>
        <p:nvSpPr>
          <p:cNvPr id="6" name="Footer Placeholder 5"/>
          <p:cNvSpPr>
            <a:spLocks noGrp="1"/>
          </p:cNvSpPr>
          <p:nvPr>
            <p:ph type="ftr" sz="quarter" idx="11"/>
          </p:nvPr>
        </p:nvSpPr>
        <p:spPr/>
        <p:txBody>
          <a:bodyPr/>
          <a:lstStyle/>
          <a:p>
            <a:endParaRPr lang="en-GB"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9840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1EB02F6-C4E9-464E-81E7-E232FA54199C}" type="datetime1">
              <a:rPr lang="en-GB" smtClean="0"/>
              <a:pPr/>
              <a:t>02/11/2017</a:t>
            </a:fld>
            <a:endParaRPr lang="en-GB" dirty="0"/>
          </a:p>
        </p:txBody>
      </p:sp>
      <p:sp>
        <p:nvSpPr>
          <p:cNvPr id="6" name="Footer Placeholder 5"/>
          <p:cNvSpPr>
            <a:spLocks noGrp="1"/>
          </p:cNvSpPr>
          <p:nvPr>
            <p:ph type="ftr" sz="quarter" idx="11"/>
          </p:nvPr>
        </p:nvSpPr>
        <p:spPr>
          <a:xfrm>
            <a:off x="1447382" y="318640"/>
            <a:ext cx="5541004" cy="320931"/>
          </a:xfrm>
        </p:spPr>
        <p:txBody>
          <a:bodyPr/>
          <a:lstStyle/>
          <a:p>
            <a:endParaRPr lang="en-GB"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03831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771463-4FA8-488C-A7E0-F689056E6B8C}" type="datetime1">
              <a:rPr lang="en-GB" smtClean="0"/>
              <a:pPr/>
              <a:t>02/11/2017</a:t>
            </a:fld>
            <a:endParaRPr lang="en-GB"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22F6C9C-15A5-47F7-957C-14CEEEE77131}"/>
              </a:ext>
            </a:extLst>
          </p:cNvPr>
          <p:cNvSpPr txBox="1"/>
          <p:nvPr userDrawn="1"/>
        </p:nvSpPr>
        <p:spPr>
          <a:xfrm>
            <a:off x="9626930" y="6313289"/>
            <a:ext cx="2355273" cy="369332"/>
          </a:xfrm>
          <a:prstGeom prst="rect">
            <a:avLst/>
          </a:prstGeom>
          <a:noFill/>
        </p:spPr>
        <p:txBody>
          <a:bodyPr wrap="square" rtlCol="0">
            <a:spAutoFit/>
          </a:bodyPr>
          <a:lstStyle/>
          <a:p>
            <a:r>
              <a:rPr lang="en-GB" dirty="0"/>
              <a:t>LUCY HATT 10/11/17</a:t>
            </a:r>
          </a:p>
        </p:txBody>
      </p:sp>
      <p:sp>
        <p:nvSpPr>
          <p:cNvPr id="12" name="TextBox 11">
            <a:extLst>
              <a:ext uri="{FF2B5EF4-FFF2-40B4-BE49-F238E27FC236}">
                <a16:creationId xmlns:a16="http://schemas.microsoft.com/office/drawing/2014/main" xmlns="" id="{32E097CA-7CD4-4F73-B33E-0A8E39C5991F}"/>
              </a:ext>
            </a:extLst>
          </p:cNvPr>
          <p:cNvSpPr txBox="1"/>
          <p:nvPr userDrawn="1"/>
        </p:nvSpPr>
        <p:spPr>
          <a:xfrm>
            <a:off x="89646" y="67697"/>
            <a:ext cx="672353" cy="523220"/>
          </a:xfrm>
          <a:prstGeom prst="rect">
            <a:avLst/>
          </a:prstGeom>
          <a:noFill/>
        </p:spPr>
        <p:txBody>
          <a:bodyPr wrap="square" rtlCol="0">
            <a:spAutoFit/>
          </a:bodyPr>
          <a:lstStyle/>
          <a:p>
            <a:fld id="{61591916-5396-4C7A-A480-E1CB92E2DC56}" type="slidenum">
              <a:rPr lang="en-GB" sz="2800" smtClean="0">
                <a:solidFill>
                  <a:schemeClr val="accent1"/>
                </a:solidFill>
              </a:rPr>
              <a:pPr/>
              <a:t>‹#›</a:t>
            </a:fld>
            <a:endParaRPr lang="en-GB" sz="2800" dirty="0">
              <a:solidFill>
                <a:schemeClr val="accent1"/>
              </a:solidFill>
            </a:endParaRPr>
          </a:p>
        </p:txBody>
      </p:sp>
    </p:spTree>
    <p:extLst>
      <p:ext uri="{BB962C8B-B14F-4D97-AF65-F5344CB8AC3E}">
        <p14:creationId xmlns:p14="http://schemas.microsoft.com/office/powerpoint/2010/main" xmlns="" val="2022707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2xcnQJOyjd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open-door-door-opening-door-983422/"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n/open-door-door-opening-door-983422/"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unctad.org/en/PublicationsLibrary/diaeed2012d1_en.pdf" TargetMode="External"/><Relationship Id="rId2" Type="http://schemas.openxmlformats.org/officeDocument/2006/relationships/hyperlink" Target="http://www.sfc.ac.uk/web/FILES/ReportsandPublications/Learning_to_Work_-_Enhancing_employability_and_enterprise_in_Scottish_FE_and_HE.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DAF33-69A6-4C52-B3CF-3167B2325480}"/>
              </a:ext>
            </a:extLst>
          </p:cNvPr>
          <p:cNvSpPr>
            <a:spLocks noGrp="1"/>
          </p:cNvSpPr>
          <p:nvPr>
            <p:ph type="ctrTitle"/>
          </p:nvPr>
        </p:nvSpPr>
        <p:spPr/>
        <p:txBody>
          <a:bodyPr/>
          <a:lstStyle/>
          <a:p>
            <a:r>
              <a:rPr lang="en-GB" dirty="0"/>
              <a:t>Educating for entrepreneurship</a:t>
            </a:r>
          </a:p>
        </p:txBody>
      </p:sp>
      <p:sp>
        <p:nvSpPr>
          <p:cNvPr id="3" name="Subtitle 2">
            <a:extLst>
              <a:ext uri="{FF2B5EF4-FFF2-40B4-BE49-F238E27FC236}">
                <a16:creationId xmlns:a16="http://schemas.microsoft.com/office/drawing/2014/main" xmlns="" id="{E808CB58-6F76-4058-A847-136CC0A3AD53}"/>
              </a:ext>
            </a:extLst>
          </p:cNvPr>
          <p:cNvSpPr>
            <a:spLocks noGrp="1"/>
          </p:cNvSpPr>
          <p:nvPr>
            <p:ph type="subTitle" idx="1"/>
          </p:nvPr>
        </p:nvSpPr>
        <p:spPr/>
        <p:txBody>
          <a:bodyPr/>
          <a:lstStyle/>
          <a:p>
            <a:r>
              <a:rPr lang="en-GB" dirty="0"/>
              <a:t>The application of threshold concept theory</a:t>
            </a:r>
          </a:p>
        </p:txBody>
      </p:sp>
      <p:sp>
        <p:nvSpPr>
          <p:cNvPr id="4" name="TextBox 3">
            <a:extLst>
              <a:ext uri="{FF2B5EF4-FFF2-40B4-BE49-F238E27FC236}">
                <a16:creationId xmlns:a16="http://schemas.microsoft.com/office/drawing/2014/main" xmlns="" id="{423190C4-44E5-4626-911E-234017FEB9DF}"/>
              </a:ext>
            </a:extLst>
          </p:cNvPr>
          <p:cNvSpPr txBox="1"/>
          <p:nvPr/>
        </p:nvSpPr>
        <p:spPr>
          <a:xfrm>
            <a:off x="2417779" y="4731391"/>
            <a:ext cx="8637073" cy="923330"/>
          </a:xfrm>
          <a:prstGeom prst="rect">
            <a:avLst/>
          </a:prstGeom>
          <a:noFill/>
        </p:spPr>
        <p:txBody>
          <a:bodyPr wrap="square" rtlCol="0">
            <a:spAutoFit/>
          </a:bodyPr>
          <a:lstStyle/>
          <a:p>
            <a:r>
              <a:rPr lang="en-GB" dirty="0"/>
              <a:t>Lucy Hatt</a:t>
            </a:r>
          </a:p>
          <a:p>
            <a:r>
              <a:rPr lang="en-GB" dirty="0"/>
              <a:t>10</a:t>
            </a:r>
            <a:r>
              <a:rPr lang="en-GB" baseline="30000" dirty="0"/>
              <a:t>th</a:t>
            </a:r>
            <a:r>
              <a:rPr lang="en-GB" dirty="0"/>
              <a:t> November 2017</a:t>
            </a:r>
          </a:p>
          <a:p>
            <a:r>
              <a:rPr lang="en-GB" dirty="0"/>
              <a:t>31</a:t>
            </a:r>
            <a:r>
              <a:rPr lang="en-GB" baseline="30000" dirty="0"/>
              <a:t>st</a:t>
            </a:r>
            <a:r>
              <a:rPr lang="en-GB" dirty="0"/>
              <a:t> annual </a:t>
            </a:r>
            <a:r>
              <a:rPr lang="en-GB" dirty="0" err="1"/>
              <a:t>businet</a:t>
            </a:r>
            <a:r>
              <a:rPr lang="en-GB" dirty="0"/>
              <a:t> conference, </a:t>
            </a:r>
            <a:r>
              <a:rPr lang="en-GB" dirty="0" err="1"/>
              <a:t>Vilamoura</a:t>
            </a:r>
            <a:r>
              <a:rPr lang="en-GB" dirty="0"/>
              <a:t>, Portugal</a:t>
            </a:r>
          </a:p>
        </p:txBody>
      </p:sp>
    </p:spTree>
    <p:extLst>
      <p:ext uri="{BB962C8B-B14F-4D97-AF65-F5344CB8AC3E}">
        <p14:creationId xmlns:p14="http://schemas.microsoft.com/office/powerpoint/2010/main" xmlns="" val="285241418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EE3CCED-CF48-4EB9-8BCB-8E18612417E6}"/>
              </a:ext>
            </a:extLst>
          </p:cNvPr>
          <p:cNvGraphicFramePr>
            <a:graphicFrameLocks noGrp="1"/>
          </p:cNvGraphicFramePr>
          <p:nvPr>
            <p:extLst/>
          </p:nvPr>
        </p:nvGraphicFramePr>
        <p:xfrm>
          <a:off x="864066" y="719666"/>
          <a:ext cx="10586907" cy="5181600"/>
        </p:xfrm>
        <a:graphic>
          <a:graphicData uri="http://schemas.openxmlformats.org/drawingml/2006/table">
            <a:tbl>
              <a:tblPr firstRow="1" bandRow="1">
                <a:tableStyleId>{5C22544A-7EE6-4342-B048-85BDC9FD1C3A}</a:tableStyleId>
              </a:tblPr>
              <a:tblGrid>
                <a:gridCol w="3528969">
                  <a:extLst>
                    <a:ext uri="{9D8B030D-6E8A-4147-A177-3AD203B41FA5}">
                      <a16:colId xmlns:a16="http://schemas.microsoft.com/office/drawing/2014/main" xmlns="" val="1949226650"/>
                    </a:ext>
                  </a:extLst>
                </a:gridCol>
                <a:gridCol w="3528969">
                  <a:extLst>
                    <a:ext uri="{9D8B030D-6E8A-4147-A177-3AD203B41FA5}">
                      <a16:colId xmlns:a16="http://schemas.microsoft.com/office/drawing/2014/main" xmlns="" val="56971053"/>
                    </a:ext>
                  </a:extLst>
                </a:gridCol>
                <a:gridCol w="3528969">
                  <a:extLst>
                    <a:ext uri="{9D8B030D-6E8A-4147-A177-3AD203B41FA5}">
                      <a16:colId xmlns:a16="http://schemas.microsoft.com/office/drawing/2014/main" xmlns="" val="3017095511"/>
                    </a:ext>
                  </a:extLst>
                </a:gridCol>
              </a:tblGrid>
              <a:tr h="370840">
                <a:tc>
                  <a:txBody>
                    <a:bodyPr/>
                    <a:lstStyle/>
                    <a:p>
                      <a:r>
                        <a:rPr lang="en-GB" sz="1600" dirty="0"/>
                        <a:t>The purpose of Higher Education is to…</a:t>
                      </a:r>
                    </a:p>
                  </a:txBody>
                  <a:tcPr/>
                </a:tc>
                <a:tc>
                  <a:txBody>
                    <a:bodyPr/>
                    <a:lstStyle/>
                    <a:p>
                      <a:r>
                        <a:rPr lang="en-GB" sz="1600" dirty="0"/>
                        <a:t>The purpose of entrepreneurship education is to…</a:t>
                      </a:r>
                    </a:p>
                  </a:txBody>
                  <a:tcPr/>
                </a:tc>
                <a:tc>
                  <a:txBody>
                    <a:bodyPr/>
                    <a:lstStyle/>
                    <a:p>
                      <a:r>
                        <a:rPr lang="en-GB" sz="1600" dirty="0"/>
                        <a:t>The role of the entrepreneurship educator is to be a…</a:t>
                      </a:r>
                    </a:p>
                  </a:txBody>
                  <a:tcPr/>
                </a:tc>
                <a:extLst>
                  <a:ext uri="{0D108BD9-81ED-4DB2-BD59-A6C34878D82A}">
                    <a16:rowId xmlns:a16="http://schemas.microsoft.com/office/drawing/2014/main" xmlns="" val="1621666278"/>
                  </a:ext>
                </a:extLst>
              </a:tr>
              <a:tr h="370840">
                <a:tc>
                  <a:txBody>
                    <a:bodyPr/>
                    <a:lstStyle/>
                    <a:p>
                      <a:r>
                        <a:rPr lang="en-GB" sz="1600" kern="1200" dirty="0">
                          <a:solidFill>
                            <a:schemeClr val="dk1"/>
                          </a:solidFill>
                          <a:effectLst/>
                          <a:latin typeface="+mn-lt"/>
                          <a:ea typeface="+mn-ea"/>
                          <a:cs typeface="+mn-cs"/>
                        </a:rPr>
                        <a:t>convert information into </a:t>
                      </a:r>
                      <a:r>
                        <a:rPr lang="en-GB" sz="1600" b="0" kern="1200" dirty="0">
                          <a:solidFill>
                            <a:schemeClr val="dk1"/>
                          </a:solidFill>
                          <a:effectLst/>
                          <a:latin typeface="+mn-lt"/>
                          <a:ea typeface="+mn-ea"/>
                          <a:cs typeface="+mn-cs"/>
                        </a:rPr>
                        <a:t>knowledge</a:t>
                      </a:r>
                      <a:r>
                        <a:rPr lang="en-GB" sz="1600" kern="1200" dirty="0">
                          <a:solidFill>
                            <a:schemeClr val="dk1"/>
                          </a:solidFill>
                          <a:effectLst/>
                          <a:latin typeface="+mn-lt"/>
                          <a:ea typeface="+mn-ea"/>
                          <a:cs typeface="+mn-cs"/>
                        </a:rPr>
                        <a:t> and knowledge into wisdom (liberalist)</a:t>
                      </a:r>
                      <a:endParaRPr lang="en-GB" sz="1600" dirty="0"/>
                    </a:p>
                  </a:txBody>
                  <a:tcPr/>
                </a:tc>
                <a:tc>
                  <a:txBody>
                    <a:bodyPr/>
                    <a:lstStyle/>
                    <a:p>
                      <a:r>
                        <a:rPr lang="en-GB" sz="1600" b="0" kern="1200" dirty="0">
                          <a:solidFill>
                            <a:schemeClr val="dk1"/>
                          </a:solidFill>
                          <a:effectLst/>
                          <a:latin typeface="+mn-lt"/>
                          <a:ea typeface="+mn-ea"/>
                          <a:cs typeface="+mn-cs"/>
                        </a:rPr>
                        <a:t>develop understanding of and insights into the world of entrepreneurship</a:t>
                      </a:r>
                      <a:endParaRPr lang="en-GB" sz="1600" b="0" dirty="0"/>
                    </a:p>
                  </a:txBody>
                  <a:tcPr/>
                </a:tc>
                <a:tc>
                  <a:txBody>
                    <a:bodyPr/>
                    <a:lstStyle/>
                    <a:p>
                      <a:r>
                        <a:rPr lang="en-GB" sz="1600" b="1" kern="1200" dirty="0">
                          <a:solidFill>
                            <a:schemeClr val="dk1"/>
                          </a:solidFill>
                          <a:effectLst/>
                          <a:latin typeface="+mn-lt"/>
                          <a:ea typeface="+mn-ea"/>
                          <a:cs typeface="+mn-cs"/>
                        </a:rPr>
                        <a:t>Guru</a:t>
                      </a:r>
                      <a:r>
                        <a:rPr lang="en-GB" sz="1600" kern="1200" dirty="0">
                          <a:solidFill>
                            <a:schemeClr val="dk1"/>
                          </a:solidFill>
                          <a:effectLst/>
                          <a:latin typeface="+mn-lt"/>
                          <a:ea typeface="+mn-ea"/>
                          <a:cs typeface="+mn-cs"/>
                        </a:rPr>
                        <a:t>: providing access to leading experts and successful entrepreneurs for transmitting knowledge and insight</a:t>
                      </a:r>
                      <a:endParaRPr lang="en-GB" sz="1600" dirty="0"/>
                    </a:p>
                  </a:txBody>
                  <a:tcPr/>
                </a:tc>
                <a:extLst>
                  <a:ext uri="{0D108BD9-81ED-4DB2-BD59-A6C34878D82A}">
                    <a16:rowId xmlns:a16="http://schemas.microsoft.com/office/drawing/2014/main" xmlns="" val="4039091108"/>
                  </a:ext>
                </a:extLst>
              </a:tr>
              <a:tr h="370840">
                <a:tc>
                  <a:txBody>
                    <a:bodyPr/>
                    <a:lstStyle/>
                    <a:p>
                      <a:r>
                        <a:rPr lang="en-GB" sz="1600" kern="1200" dirty="0">
                          <a:solidFill>
                            <a:schemeClr val="dk1"/>
                          </a:solidFill>
                          <a:effectLst/>
                          <a:latin typeface="+mn-lt"/>
                          <a:ea typeface="+mn-ea"/>
                          <a:cs typeface="+mn-cs"/>
                        </a:rPr>
                        <a:t>meet the </a:t>
                      </a:r>
                      <a:r>
                        <a:rPr lang="en-GB" sz="1600" b="0" kern="1200" dirty="0">
                          <a:solidFill>
                            <a:schemeClr val="dk1"/>
                          </a:solidFill>
                          <a:effectLst/>
                          <a:latin typeface="+mn-lt"/>
                          <a:ea typeface="+mn-ea"/>
                          <a:cs typeface="+mn-cs"/>
                        </a:rPr>
                        <a:t>needs of society or industry – to define </a:t>
                      </a:r>
                      <a:r>
                        <a:rPr lang="en-GB" sz="1600" kern="1200" dirty="0">
                          <a:solidFill>
                            <a:schemeClr val="dk1"/>
                          </a:solidFill>
                          <a:effectLst/>
                          <a:latin typeface="+mn-lt"/>
                          <a:ea typeface="+mn-ea"/>
                          <a:cs typeface="+mn-cs"/>
                        </a:rPr>
                        <a:t>desired behaviours and produce people who behave in these ways (behaviourist)</a:t>
                      </a:r>
                      <a:endParaRPr lang="en-GB" sz="1600" dirty="0"/>
                    </a:p>
                  </a:txBody>
                  <a:tcPr/>
                </a:tc>
                <a:tc>
                  <a:txBody>
                    <a:bodyPr/>
                    <a:lstStyle/>
                    <a:p>
                      <a:r>
                        <a:rPr lang="en-GB" sz="1600" b="0" kern="1200" dirty="0">
                          <a:solidFill>
                            <a:schemeClr val="dk1"/>
                          </a:solidFill>
                          <a:effectLst/>
                          <a:latin typeface="+mn-lt"/>
                          <a:ea typeface="+mn-ea"/>
                          <a:cs typeface="+mn-cs"/>
                        </a:rPr>
                        <a:t>acquire a predetermined set of entrepreneurial capabilities at a specified standard of application</a:t>
                      </a:r>
                      <a:endParaRPr lang="en-GB" sz="1600" b="0" dirty="0"/>
                    </a:p>
                  </a:txBody>
                  <a:tcPr/>
                </a:tc>
                <a:tc>
                  <a:txBody>
                    <a:bodyPr/>
                    <a:lstStyle/>
                    <a:p>
                      <a:r>
                        <a:rPr lang="en-GB" sz="1600" b="1" kern="1200" dirty="0">
                          <a:solidFill>
                            <a:schemeClr val="dk1"/>
                          </a:solidFill>
                          <a:effectLst/>
                          <a:latin typeface="+mn-lt"/>
                          <a:ea typeface="+mn-ea"/>
                          <a:cs typeface="+mn-cs"/>
                        </a:rPr>
                        <a:t>Controller</a:t>
                      </a:r>
                      <a:r>
                        <a:rPr lang="en-GB" sz="1600" kern="1200" dirty="0">
                          <a:solidFill>
                            <a:schemeClr val="dk1"/>
                          </a:solidFill>
                          <a:effectLst/>
                          <a:latin typeface="+mn-lt"/>
                          <a:ea typeface="+mn-ea"/>
                          <a:cs typeface="+mn-cs"/>
                        </a:rPr>
                        <a:t>: monitoring and directing learners towards achieving intended entrepreneurial capabilities</a:t>
                      </a:r>
                      <a:endParaRPr lang="en-GB" sz="1600" dirty="0"/>
                    </a:p>
                  </a:txBody>
                  <a:tcPr/>
                </a:tc>
                <a:extLst>
                  <a:ext uri="{0D108BD9-81ED-4DB2-BD59-A6C34878D82A}">
                    <a16:rowId xmlns:a16="http://schemas.microsoft.com/office/drawing/2014/main" xmlns="" val="2362330540"/>
                  </a:ext>
                </a:extLst>
              </a:tr>
              <a:tr h="370840">
                <a:tc>
                  <a:txBody>
                    <a:bodyPr/>
                    <a:lstStyle/>
                    <a:p>
                      <a:r>
                        <a:rPr lang="en-GB" sz="1600" kern="1200" dirty="0">
                          <a:solidFill>
                            <a:schemeClr val="dk1"/>
                          </a:solidFill>
                          <a:effectLst/>
                          <a:latin typeface="+mn-lt"/>
                          <a:ea typeface="+mn-ea"/>
                          <a:cs typeface="+mn-cs"/>
                        </a:rPr>
                        <a:t>focus on practical knowledge and skills that enhance individual effectiveness in society, </a:t>
                      </a:r>
                      <a:r>
                        <a:rPr lang="en-GB" sz="1600" b="0" kern="1200" dirty="0">
                          <a:solidFill>
                            <a:schemeClr val="dk1"/>
                          </a:solidFill>
                          <a:effectLst/>
                          <a:latin typeface="+mn-lt"/>
                          <a:ea typeface="+mn-ea"/>
                          <a:cs typeface="+mn-cs"/>
                        </a:rPr>
                        <a:t>promoting life-long learning, focusing on the needs of the learner (progressive)</a:t>
                      </a:r>
                      <a:endParaRPr lang="en-GB" sz="1600" b="0" dirty="0"/>
                    </a:p>
                  </a:txBody>
                  <a:tcPr/>
                </a:tc>
                <a:tc>
                  <a:txBody>
                    <a:bodyPr/>
                    <a:lstStyle/>
                    <a:p>
                      <a:r>
                        <a:rPr lang="en-GB" sz="1600" b="0" kern="1200" dirty="0">
                          <a:solidFill>
                            <a:schemeClr val="dk1"/>
                          </a:solidFill>
                          <a:effectLst/>
                          <a:latin typeface="+mn-lt"/>
                          <a:ea typeface="+mn-ea"/>
                          <a:cs typeface="+mn-cs"/>
                        </a:rPr>
                        <a:t>fulfil individual potential within an entrepreneurial society and economy</a:t>
                      </a:r>
                      <a:endParaRPr lang="en-GB" sz="1600" b="0" dirty="0"/>
                    </a:p>
                  </a:txBody>
                  <a:tcPr/>
                </a:tc>
                <a:tc>
                  <a:txBody>
                    <a:bodyPr/>
                    <a:lstStyle/>
                    <a:p>
                      <a:r>
                        <a:rPr lang="en-GB" sz="1600" b="1" kern="1200" dirty="0">
                          <a:solidFill>
                            <a:schemeClr val="dk1"/>
                          </a:solidFill>
                          <a:effectLst/>
                          <a:latin typeface="+mn-lt"/>
                          <a:ea typeface="+mn-ea"/>
                          <a:cs typeface="+mn-cs"/>
                        </a:rPr>
                        <a:t>Guide:</a:t>
                      </a:r>
                      <a:r>
                        <a:rPr lang="en-GB" sz="1600" kern="1200" dirty="0">
                          <a:solidFill>
                            <a:schemeClr val="dk1"/>
                          </a:solidFill>
                          <a:effectLst/>
                          <a:latin typeface="+mn-lt"/>
                          <a:ea typeface="+mn-ea"/>
                          <a:cs typeface="+mn-cs"/>
                        </a:rPr>
                        <a:t> creating entrepreneurial, experiential learning environments and processes</a:t>
                      </a:r>
                      <a:endParaRPr lang="en-GB" sz="1600" dirty="0"/>
                    </a:p>
                  </a:txBody>
                  <a:tcPr/>
                </a:tc>
                <a:extLst>
                  <a:ext uri="{0D108BD9-81ED-4DB2-BD59-A6C34878D82A}">
                    <a16:rowId xmlns:a16="http://schemas.microsoft.com/office/drawing/2014/main" xmlns="" val="4088355098"/>
                  </a:ext>
                </a:extLst>
              </a:tr>
              <a:tr h="370840">
                <a:tc>
                  <a:txBody>
                    <a:bodyPr/>
                    <a:lstStyle/>
                    <a:p>
                      <a:r>
                        <a:rPr lang="en-GB" sz="1600" u="none" kern="1200" dirty="0">
                          <a:solidFill>
                            <a:schemeClr val="dk1"/>
                          </a:solidFill>
                          <a:effectLst/>
                          <a:latin typeface="+mn-lt"/>
                          <a:ea typeface="+mn-ea"/>
                          <a:cs typeface="+mn-cs"/>
                        </a:rPr>
                        <a:t>enable </a:t>
                      </a:r>
                      <a:r>
                        <a:rPr lang="en-GB" sz="1600" kern="1200" dirty="0">
                          <a:solidFill>
                            <a:schemeClr val="dk1"/>
                          </a:solidFill>
                          <a:effectLst/>
                          <a:latin typeface="+mn-lt"/>
                          <a:ea typeface="+mn-ea"/>
                          <a:cs typeface="+mn-cs"/>
                        </a:rPr>
                        <a:t>personal growth </a:t>
                      </a:r>
                      <a:r>
                        <a:rPr lang="en-GB" sz="1600" b="0" kern="1200" dirty="0">
                          <a:solidFill>
                            <a:schemeClr val="dk1"/>
                          </a:solidFill>
                          <a:effectLst/>
                          <a:latin typeface="+mn-lt"/>
                          <a:ea typeface="+mn-ea"/>
                          <a:cs typeface="+mn-cs"/>
                        </a:rPr>
                        <a:t>and self-actualisation (humanistic)</a:t>
                      </a:r>
                      <a:endParaRPr lang="en-GB" sz="1600" b="0" dirty="0"/>
                    </a:p>
                  </a:txBody>
                  <a:tcPr/>
                </a:tc>
                <a:tc>
                  <a:txBody>
                    <a:bodyPr/>
                    <a:lstStyle/>
                    <a:p>
                      <a:r>
                        <a:rPr lang="en-GB" sz="1600" b="0" kern="1200" dirty="0">
                          <a:solidFill>
                            <a:schemeClr val="dk1"/>
                          </a:solidFill>
                          <a:effectLst/>
                          <a:latin typeface="+mn-lt"/>
                          <a:ea typeface="+mn-ea"/>
                          <a:cs typeface="+mn-cs"/>
                        </a:rPr>
                        <a:t>develop and achieve personal growth and development</a:t>
                      </a:r>
                      <a:endParaRPr lang="en-GB" sz="1600" b="0" dirty="0"/>
                    </a:p>
                  </a:txBody>
                  <a:tcPr/>
                </a:tc>
                <a:tc>
                  <a:txBody>
                    <a:bodyPr/>
                    <a:lstStyle/>
                    <a:p>
                      <a:r>
                        <a:rPr lang="en-GB" sz="1600" b="1" kern="1200" dirty="0">
                          <a:solidFill>
                            <a:schemeClr val="dk1"/>
                          </a:solidFill>
                          <a:effectLst/>
                          <a:latin typeface="+mn-lt"/>
                          <a:ea typeface="+mn-ea"/>
                          <a:cs typeface="+mn-cs"/>
                        </a:rPr>
                        <a:t>Helper</a:t>
                      </a:r>
                      <a:r>
                        <a:rPr lang="en-GB" sz="1600" kern="1200" dirty="0">
                          <a:solidFill>
                            <a:schemeClr val="dk1"/>
                          </a:solidFill>
                          <a:effectLst/>
                          <a:latin typeface="+mn-lt"/>
                          <a:ea typeface="+mn-ea"/>
                          <a:cs typeface="+mn-cs"/>
                        </a:rPr>
                        <a:t>: facilitating a co-learning process with peers and entrepreneurs</a:t>
                      </a:r>
                      <a:endParaRPr lang="en-GB" sz="1600" dirty="0"/>
                    </a:p>
                  </a:txBody>
                  <a:tcPr/>
                </a:tc>
                <a:extLst>
                  <a:ext uri="{0D108BD9-81ED-4DB2-BD59-A6C34878D82A}">
                    <a16:rowId xmlns:a16="http://schemas.microsoft.com/office/drawing/2014/main" xmlns="" val="3149692203"/>
                  </a:ext>
                </a:extLst>
              </a:tr>
              <a:tr h="370840">
                <a:tc>
                  <a:txBody>
                    <a:bodyPr/>
                    <a:lstStyle/>
                    <a:p>
                      <a:r>
                        <a:rPr lang="en-GB" sz="1600" kern="1200" dirty="0">
                          <a:solidFill>
                            <a:schemeClr val="dk1"/>
                          </a:solidFill>
                          <a:effectLst/>
                          <a:latin typeface="+mn-lt"/>
                          <a:ea typeface="+mn-ea"/>
                          <a:cs typeface="+mn-cs"/>
                        </a:rPr>
                        <a:t>act as a catalyst for </a:t>
                      </a:r>
                      <a:r>
                        <a:rPr lang="en-GB" sz="1600" b="0" kern="1200" dirty="0">
                          <a:solidFill>
                            <a:schemeClr val="dk1"/>
                          </a:solidFill>
                          <a:effectLst/>
                          <a:latin typeface="+mn-lt"/>
                          <a:ea typeface="+mn-ea"/>
                          <a:cs typeface="+mn-cs"/>
                        </a:rPr>
                        <a:t>fundamental change in society (radical)</a:t>
                      </a:r>
                      <a:endParaRPr lang="en-GB" sz="1600" b="0" dirty="0"/>
                    </a:p>
                  </a:txBody>
                  <a:tcPr/>
                </a:tc>
                <a:tc>
                  <a:txBody>
                    <a:bodyPr/>
                    <a:lstStyle/>
                    <a:p>
                      <a:r>
                        <a:rPr lang="en-GB" sz="1600" b="0" kern="1200" dirty="0">
                          <a:solidFill>
                            <a:schemeClr val="dk1"/>
                          </a:solidFill>
                          <a:effectLst/>
                          <a:latin typeface="+mn-lt"/>
                          <a:ea typeface="+mn-ea"/>
                          <a:cs typeface="+mn-cs"/>
                        </a:rPr>
                        <a:t>exploit entrepreneurship as a tool for socio economic and political change</a:t>
                      </a:r>
                      <a:endParaRPr lang="en-GB" sz="1600" b="0" dirty="0"/>
                    </a:p>
                  </a:txBody>
                  <a:tcPr/>
                </a:tc>
                <a:tc>
                  <a:txBody>
                    <a:bodyPr/>
                    <a:lstStyle/>
                    <a:p>
                      <a:r>
                        <a:rPr lang="en-GB" sz="1600" b="1" kern="1200" dirty="0">
                          <a:solidFill>
                            <a:schemeClr val="dk1"/>
                          </a:solidFill>
                          <a:effectLst/>
                          <a:latin typeface="+mn-lt"/>
                          <a:ea typeface="+mn-ea"/>
                          <a:cs typeface="+mn-cs"/>
                        </a:rPr>
                        <a:t>Coordinator</a:t>
                      </a:r>
                      <a:r>
                        <a:rPr lang="en-GB" sz="1600" kern="1200" dirty="0">
                          <a:solidFill>
                            <a:schemeClr val="dk1"/>
                          </a:solidFill>
                          <a:effectLst/>
                          <a:latin typeface="+mn-lt"/>
                          <a:ea typeface="+mn-ea"/>
                          <a:cs typeface="+mn-cs"/>
                        </a:rPr>
                        <a:t>: learning through collective action: equality between the learner and the educator</a:t>
                      </a:r>
                      <a:endParaRPr lang="en-GB" sz="1600" dirty="0"/>
                    </a:p>
                  </a:txBody>
                  <a:tcPr/>
                </a:tc>
                <a:extLst>
                  <a:ext uri="{0D108BD9-81ED-4DB2-BD59-A6C34878D82A}">
                    <a16:rowId xmlns:a16="http://schemas.microsoft.com/office/drawing/2014/main" xmlns="" val="1684643985"/>
                  </a:ext>
                </a:extLst>
              </a:tr>
            </a:tbl>
          </a:graphicData>
        </a:graphic>
      </p:graphicFrame>
      <p:sp>
        <p:nvSpPr>
          <p:cNvPr id="4" name="Rectangle 3">
            <a:extLst>
              <a:ext uri="{FF2B5EF4-FFF2-40B4-BE49-F238E27FC236}">
                <a16:creationId xmlns:a16="http://schemas.microsoft.com/office/drawing/2014/main" xmlns="" id="{3CDAC31A-CA69-419A-A1A0-E0406A763783}"/>
              </a:ext>
            </a:extLst>
          </p:cNvPr>
          <p:cNvSpPr/>
          <p:nvPr/>
        </p:nvSpPr>
        <p:spPr>
          <a:xfrm>
            <a:off x="864066" y="5091953"/>
            <a:ext cx="10586907" cy="809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90597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EE3CCED-CF48-4EB9-8BCB-8E18612417E6}"/>
              </a:ext>
            </a:extLst>
          </p:cNvPr>
          <p:cNvGraphicFramePr>
            <a:graphicFrameLocks noGrp="1"/>
          </p:cNvGraphicFramePr>
          <p:nvPr>
            <p:extLst/>
          </p:nvPr>
        </p:nvGraphicFramePr>
        <p:xfrm>
          <a:off x="864066" y="719666"/>
          <a:ext cx="10586907" cy="5181600"/>
        </p:xfrm>
        <a:graphic>
          <a:graphicData uri="http://schemas.openxmlformats.org/drawingml/2006/table">
            <a:tbl>
              <a:tblPr firstRow="1" bandRow="1">
                <a:tableStyleId>{5C22544A-7EE6-4342-B048-85BDC9FD1C3A}</a:tableStyleId>
              </a:tblPr>
              <a:tblGrid>
                <a:gridCol w="3528969">
                  <a:extLst>
                    <a:ext uri="{9D8B030D-6E8A-4147-A177-3AD203B41FA5}">
                      <a16:colId xmlns:a16="http://schemas.microsoft.com/office/drawing/2014/main" xmlns="" val="1949226650"/>
                    </a:ext>
                  </a:extLst>
                </a:gridCol>
                <a:gridCol w="3528969">
                  <a:extLst>
                    <a:ext uri="{9D8B030D-6E8A-4147-A177-3AD203B41FA5}">
                      <a16:colId xmlns:a16="http://schemas.microsoft.com/office/drawing/2014/main" xmlns="" val="56971053"/>
                    </a:ext>
                  </a:extLst>
                </a:gridCol>
                <a:gridCol w="3528969">
                  <a:extLst>
                    <a:ext uri="{9D8B030D-6E8A-4147-A177-3AD203B41FA5}">
                      <a16:colId xmlns:a16="http://schemas.microsoft.com/office/drawing/2014/main" xmlns="" val="3017095511"/>
                    </a:ext>
                  </a:extLst>
                </a:gridCol>
              </a:tblGrid>
              <a:tr h="370840">
                <a:tc>
                  <a:txBody>
                    <a:bodyPr/>
                    <a:lstStyle/>
                    <a:p>
                      <a:r>
                        <a:rPr lang="en-GB" sz="1600" dirty="0"/>
                        <a:t>The purpose of Higher Education is to…</a:t>
                      </a:r>
                    </a:p>
                  </a:txBody>
                  <a:tcPr/>
                </a:tc>
                <a:tc>
                  <a:txBody>
                    <a:bodyPr/>
                    <a:lstStyle/>
                    <a:p>
                      <a:r>
                        <a:rPr lang="en-GB" sz="1600" dirty="0"/>
                        <a:t>The purpose of entrepreneurship education is to…</a:t>
                      </a:r>
                    </a:p>
                  </a:txBody>
                  <a:tcPr/>
                </a:tc>
                <a:tc>
                  <a:txBody>
                    <a:bodyPr/>
                    <a:lstStyle/>
                    <a:p>
                      <a:r>
                        <a:rPr lang="en-GB" sz="1600" dirty="0"/>
                        <a:t>The role of the entrepreneurship educator is to be a…</a:t>
                      </a:r>
                    </a:p>
                  </a:txBody>
                  <a:tcPr/>
                </a:tc>
                <a:extLst>
                  <a:ext uri="{0D108BD9-81ED-4DB2-BD59-A6C34878D82A}">
                    <a16:rowId xmlns:a16="http://schemas.microsoft.com/office/drawing/2014/main" xmlns="" val="1621666278"/>
                  </a:ext>
                </a:extLst>
              </a:tr>
              <a:tr h="370840">
                <a:tc>
                  <a:txBody>
                    <a:bodyPr/>
                    <a:lstStyle/>
                    <a:p>
                      <a:r>
                        <a:rPr lang="en-GB" sz="1600" kern="1200" dirty="0">
                          <a:solidFill>
                            <a:schemeClr val="dk1"/>
                          </a:solidFill>
                          <a:effectLst/>
                          <a:latin typeface="+mn-lt"/>
                          <a:ea typeface="+mn-ea"/>
                          <a:cs typeface="+mn-cs"/>
                        </a:rPr>
                        <a:t>convert information into </a:t>
                      </a:r>
                      <a:r>
                        <a:rPr lang="en-GB" sz="1600" b="0" kern="1200" dirty="0">
                          <a:solidFill>
                            <a:schemeClr val="dk1"/>
                          </a:solidFill>
                          <a:effectLst/>
                          <a:latin typeface="+mn-lt"/>
                          <a:ea typeface="+mn-ea"/>
                          <a:cs typeface="+mn-cs"/>
                        </a:rPr>
                        <a:t>knowledge</a:t>
                      </a:r>
                      <a:r>
                        <a:rPr lang="en-GB" sz="1600" kern="1200" dirty="0">
                          <a:solidFill>
                            <a:schemeClr val="dk1"/>
                          </a:solidFill>
                          <a:effectLst/>
                          <a:latin typeface="+mn-lt"/>
                          <a:ea typeface="+mn-ea"/>
                          <a:cs typeface="+mn-cs"/>
                        </a:rPr>
                        <a:t> and knowledge into wisdom (liberalist)</a:t>
                      </a:r>
                      <a:endParaRPr lang="en-GB" sz="1600" dirty="0"/>
                    </a:p>
                  </a:txBody>
                  <a:tcPr/>
                </a:tc>
                <a:tc>
                  <a:txBody>
                    <a:bodyPr/>
                    <a:lstStyle/>
                    <a:p>
                      <a:r>
                        <a:rPr lang="en-GB" sz="1600" b="0" kern="1200" dirty="0">
                          <a:solidFill>
                            <a:schemeClr val="dk1"/>
                          </a:solidFill>
                          <a:effectLst/>
                          <a:latin typeface="+mn-lt"/>
                          <a:ea typeface="+mn-ea"/>
                          <a:cs typeface="+mn-cs"/>
                        </a:rPr>
                        <a:t>develop understanding of and insights into the world of entrepreneurship</a:t>
                      </a:r>
                      <a:endParaRPr lang="en-GB" sz="1600" b="0" dirty="0"/>
                    </a:p>
                  </a:txBody>
                  <a:tcPr/>
                </a:tc>
                <a:tc>
                  <a:txBody>
                    <a:bodyPr/>
                    <a:lstStyle/>
                    <a:p>
                      <a:r>
                        <a:rPr lang="en-GB" sz="1600" b="1" kern="1200" dirty="0">
                          <a:solidFill>
                            <a:schemeClr val="dk1"/>
                          </a:solidFill>
                          <a:effectLst/>
                          <a:latin typeface="+mn-lt"/>
                          <a:ea typeface="+mn-ea"/>
                          <a:cs typeface="+mn-cs"/>
                        </a:rPr>
                        <a:t>Guru</a:t>
                      </a:r>
                      <a:r>
                        <a:rPr lang="en-GB" sz="1600" kern="1200" dirty="0">
                          <a:solidFill>
                            <a:schemeClr val="dk1"/>
                          </a:solidFill>
                          <a:effectLst/>
                          <a:latin typeface="+mn-lt"/>
                          <a:ea typeface="+mn-ea"/>
                          <a:cs typeface="+mn-cs"/>
                        </a:rPr>
                        <a:t>: providing access to leading experts and successful entrepreneurs for transmitting knowledge and insight</a:t>
                      </a:r>
                      <a:endParaRPr lang="en-GB" sz="1600" dirty="0"/>
                    </a:p>
                  </a:txBody>
                  <a:tcPr/>
                </a:tc>
                <a:extLst>
                  <a:ext uri="{0D108BD9-81ED-4DB2-BD59-A6C34878D82A}">
                    <a16:rowId xmlns:a16="http://schemas.microsoft.com/office/drawing/2014/main" xmlns="" val="4039091108"/>
                  </a:ext>
                </a:extLst>
              </a:tr>
              <a:tr h="370840">
                <a:tc>
                  <a:txBody>
                    <a:bodyPr/>
                    <a:lstStyle/>
                    <a:p>
                      <a:r>
                        <a:rPr lang="en-GB" sz="1600" kern="1200" dirty="0">
                          <a:solidFill>
                            <a:schemeClr val="dk1"/>
                          </a:solidFill>
                          <a:effectLst/>
                          <a:latin typeface="+mn-lt"/>
                          <a:ea typeface="+mn-ea"/>
                          <a:cs typeface="+mn-cs"/>
                        </a:rPr>
                        <a:t>meet the </a:t>
                      </a:r>
                      <a:r>
                        <a:rPr lang="en-GB" sz="1600" b="0" kern="1200" dirty="0">
                          <a:solidFill>
                            <a:schemeClr val="dk1"/>
                          </a:solidFill>
                          <a:effectLst/>
                          <a:latin typeface="+mn-lt"/>
                          <a:ea typeface="+mn-ea"/>
                          <a:cs typeface="+mn-cs"/>
                        </a:rPr>
                        <a:t>needs of society or industry – to define </a:t>
                      </a:r>
                      <a:r>
                        <a:rPr lang="en-GB" sz="1600" kern="1200" dirty="0">
                          <a:solidFill>
                            <a:schemeClr val="dk1"/>
                          </a:solidFill>
                          <a:effectLst/>
                          <a:latin typeface="+mn-lt"/>
                          <a:ea typeface="+mn-ea"/>
                          <a:cs typeface="+mn-cs"/>
                        </a:rPr>
                        <a:t>desired behaviours and produce people who behave in these ways (behaviourist)</a:t>
                      </a:r>
                      <a:endParaRPr lang="en-GB" sz="1600" dirty="0"/>
                    </a:p>
                  </a:txBody>
                  <a:tcPr/>
                </a:tc>
                <a:tc>
                  <a:txBody>
                    <a:bodyPr/>
                    <a:lstStyle/>
                    <a:p>
                      <a:r>
                        <a:rPr lang="en-GB" sz="1600" b="0" kern="1200" dirty="0">
                          <a:solidFill>
                            <a:schemeClr val="dk1"/>
                          </a:solidFill>
                          <a:effectLst/>
                          <a:latin typeface="+mn-lt"/>
                          <a:ea typeface="+mn-ea"/>
                          <a:cs typeface="+mn-cs"/>
                        </a:rPr>
                        <a:t>acquire a predetermined set of entrepreneurial capabilities at a specified standard of application</a:t>
                      </a:r>
                      <a:endParaRPr lang="en-GB" sz="1600" b="0" dirty="0"/>
                    </a:p>
                  </a:txBody>
                  <a:tcPr/>
                </a:tc>
                <a:tc>
                  <a:txBody>
                    <a:bodyPr/>
                    <a:lstStyle/>
                    <a:p>
                      <a:r>
                        <a:rPr lang="en-GB" sz="1600" b="1" kern="1200" dirty="0">
                          <a:solidFill>
                            <a:schemeClr val="dk1"/>
                          </a:solidFill>
                          <a:effectLst/>
                          <a:latin typeface="+mn-lt"/>
                          <a:ea typeface="+mn-ea"/>
                          <a:cs typeface="+mn-cs"/>
                        </a:rPr>
                        <a:t>Controller</a:t>
                      </a:r>
                      <a:r>
                        <a:rPr lang="en-GB" sz="1600" kern="1200" dirty="0">
                          <a:solidFill>
                            <a:schemeClr val="dk1"/>
                          </a:solidFill>
                          <a:effectLst/>
                          <a:latin typeface="+mn-lt"/>
                          <a:ea typeface="+mn-ea"/>
                          <a:cs typeface="+mn-cs"/>
                        </a:rPr>
                        <a:t>: monitoring and directing learners towards achieving intended entrepreneurial capabilities</a:t>
                      </a:r>
                      <a:endParaRPr lang="en-GB" sz="1600" dirty="0"/>
                    </a:p>
                  </a:txBody>
                  <a:tcPr/>
                </a:tc>
                <a:extLst>
                  <a:ext uri="{0D108BD9-81ED-4DB2-BD59-A6C34878D82A}">
                    <a16:rowId xmlns:a16="http://schemas.microsoft.com/office/drawing/2014/main" xmlns="" val="2362330540"/>
                  </a:ext>
                </a:extLst>
              </a:tr>
              <a:tr h="370840">
                <a:tc>
                  <a:txBody>
                    <a:bodyPr/>
                    <a:lstStyle/>
                    <a:p>
                      <a:r>
                        <a:rPr lang="en-GB" sz="1600" kern="1200" dirty="0">
                          <a:solidFill>
                            <a:schemeClr val="dk1"/>
                          </a:solidFill>
                          <a:effectLst/>
                          <a:latin typeface="+mn-lt"/>
                          <a:ea typeface="+mn-ea"/>
                          <a:cs typeface="+mn-cs"/>
                        </a:rPr>
                        <a:t>focus on practical knowledge and skills that enhance individual effectiveness in society, </a:t>
                      </a:r>
                      <a:r>
                        <a:rPr lang="en-GB" sz="1600" b="0" kern="1200" dirty="0">
                          <a:solidFill>
                            <a:schemeClr val="dk1"/>
                          </a:solidFill>
                          <a:effectLst/>
                          <a:latin typeface="+mn-lt"/>
                          <a:ea typeface="+mn-ea"/>
                          <a:cs typeface="+mn-cs"/>
                        </a:rPr>
                        <a:t>promoting life-long learning, focusing on the needs of the learner (progressive)</a:t>
                      </a:r>
                      <a:endParaRPr lang="en-GB" sz="1600" b="0" dirty="0"/>
                    </a:p>
                  </a:txBody>
                  <a:tcPr/>
                </a:tc>
                <a:tc>
                  <a:txBody>
                    <a:bodyPr/>
                    <a:lstStyle/>
                    <a:p>
                      <a:r>
                        <a:rPr lang="en-GB" sz="1600" b="0" kern="1200" dirty="0">
                          <a:solidFill>
                            <a:schemeClr val="dk1"/>
                          </a:solidFill>
                          <a:effectLst/>
                          <a:latin typeface="+mn-lt"/>
                          <a:ea typeface="+mn-ea"/>
                          <a:cs typeface="+mn-cs"/>
                        </a:rPr>
                        <a:t>fulfil individual potential within an entrepreneurial society and economy</a:t>
                      </a:r>
                      <a:endParaRPr lang="en-GB" sz="1600" b="0" dirty="0"/>
                    </a:p>
                  </a:txBody>
                  <a:tcPr/>
                </a:tc>
                <a:tc>
                  <a:txBody>
                    <a:bodyPr/>
                    <a:lstStyle/>
                    <a:p>
                      <a:r>
                        <a:rPr lang="en-GB" sz="1600" b="1" kern="1200" dirty="0">
                          <a:solidFill>
                            <a:schemeClr val="dk1"/>
                          </a:solidFill>
                          <a:effectLst/>
                          <a:latin typeface="+mn-lt"/>
                          <a:ea typeface="+mn-ea"/>
                          <a:cs typeface="+mn-cs"/>
                        </a:rPr>
                        <a:t>Guide:</a:t>
                      </a:r>
                      <a:r>
                        <a:rPr lang="en-GB" sz="1600" kern="1200" dirty="0">
                          <a:solidFill>
                            <a:schemeClr val="dk1"/>
                          </a:solidFill>
                          <a:effectLst/>
                          <a:latin typeface="+mn-lt"/>
                          <a:ea typeface="+mn-ea"/>
                          <a:cs typeface="+mn-cs"/>
                        </a:rPr>
                        <a:t> creating entrepreneurial, experiential learning environments and processes</a:t>
                      </a:r>
                      <a:endParaRPr lang="en-GB" sz="1600" dirty="0"/>
                    </a:p>
                  </a:txBody>
                  <a:tcPr/>
                </a:tc>
                <a:extLst>
                  <a:ext uri="{0D108BD9-81ED-4DB2-BD59-A6C34878D82A}">
                    <a16:rowId xmlns:a16="http://schemas.microsoft.com/office/drawing/2014/main" xmlns="" val="4088355098"/>
                  </a:ext>
                </a:extLst>
              </a:tr>
              <a:tr h="370840">
                <a:tc>
                  <a:txBody>
                    <a:bodyPr/>
                    <a:lstStyle/>
                    <a:p>
                      <a:r>
                        <a:rPr lang="en-GB" sz="1600" u="none" kern="1200" dirty="0">
                          <a:solidFill>
                            <a:schemeClr val="dk1"/>
                          </a:solidFill>
                          <a:effectLst/>
                          <a:latin typeface="+mn-lt"/>
                          <a:ea typeface="+mn-ea"/>
                          <a:cs typeface="+mn-cs"/>
                        </a:rPr>
                        <a:t>enable </a:t>
                      </a:r>
                      <a:r>
                        <a:rPr lang="en-GB" sz="1600" kern="1200" dirty="0">
                          <a:solidFill>
                            <a:schemeClr val="dk1"/>
                          </a:solidFill>
                          <a:effectLst/>
                          <a:latin typeface="+mn-lt"/>
                          <a:ea typeface="+mn-ea"/>
                          <a:cs typeface="+mn-cs"/>
                        </a:rPr>
                        <a:t>personal growth </a:t>
                      </a:r>
                      <a:r>
                        <a:rPr lang="en-GB" sz="1600" b="0" kern="1200" dirty="0">
                          <a:solidFill>
                            <a:schemeClr val="dk1"/>
                          </a:solidFill>
                          <a:effectLst/>
                          <a:latin typeface="+mn-lt"/>
                          <a:ea typeface="+mn-ea"/>
                          <a:cs typeface="+mn-cs"/>
                        </a:rPr>
                        <a:t>and self-actualisation (humanistic)</a:t>
                      </a:r>
                      <a:endParaRPr lang="en-GB" sz="1600" b="0" dirty="0"/>
                    </a:p>
                  </a:txBody>
                  <a:tcPr/>
                </a:tc>
                <a:tc>
                  <a:txBody>
                    <a:bodyPr/>
                    <a:lstStyle/>
                    <a:p>
                      <a:r>
                        <a:rPr lang="en-GB" sz="1600" b="0" kern="1200" dirty="0">
                          <a:solidFill>
                            <a:schemeClr val="dk1"/>
                          </a:solidFill>
                          <a:effectLst/>
                          <a:latin typeface="+mn-lt"/>
                          <a:ea typeface="+mn-ea"/>
                          <a:cs typeface="+mn-cs"/>
                        </a:rPr>
                        <a:t>develop and achieve personal growth and development</a:t>
                      </a:r>
                      <a:endParaRPr lang="en-GB" sz="1600" b="0" dirty="0"/>
                    </a:p>
                  </a:txBody>
                  <a:tcPr/>
                </a:tc>
                <a:tc>
                  <a:txBody>
                    <a:bodyPr/>
                    <a:lstStyle/>
                    <a:p>
                      <a:r>
                        <a:rPr lang="en-GB" sz="1600" b="1" kern="1200" dirty="0">
                          <a:solidFill>
                            <a:schemeClr val="dk1"/>
                          </a:solidFill>
                          <a:effectLst/>
                          <a:latin typeface="+mn-lt"/>
                          <a:ea typeface="+mn-ea"/>
                          <a:cs typeface="+mn-cs"/>
                        </a:rPr>
                        <a:t>Helper</a:t>
                      </a:r>
                      <a:r>
                        <a:rPr lang="en-GB" sz="1600" kern="1200" dirty="0">
                          <a:solidFill>
                            <a:schemeClr val="dk1"/>
                          </a:solidFill>
                          <a:effectLst/>
                          <a:latin typeface="+mn-lt"/>
                          <a:ea typeface="+mn-ea"/>
                          <a:cs typeface="+mn-cs"/>
                        </a:rPr>
                        <a:t>: facilitating a co-learning process with peers and entrepreneurs</a:t>
                      </a:r>
                      <a:endParaRPr lang="en-GB" sz="1600" dirty="0"/>
                    </a:p>
                  </a:txBody>
                  <a:tcPr/>
                </a:tc>
                <a:extLst>
                  <a:ext uri="{0D108BD9-81ED-4DB2-BD59-A6C34878D82A}">
                    <a16:rowId xmlns:a16="http://schemas.microsoft.com/office/drawing/2014/main" xmlns="" val="3149692203"/>
                  </a:ext>
                </a:extLst>
              </a:tr>
              <a:tr h="370840">
                <a:tc>
                  <a:txBody>
                    <a:bodyPr/>
                    <a:lstStyle/>
                    <a:p>
                      <a:r>
                        <a:rPr lang="en-GB" sz="1600" kern="1200" dirty="0">
                          <a:solidFill>
                            <a:schemeClr val="dk1"/>
                          </a:solidFill>
                          <a:effectLst/>
                          <a:latin typeface="+mn-lt"/>
                          <a:ea typeface="+mn-ea"/>
                          <a:cs typeface="+mn-cs"/>
                        </a:rPr>
                        <a:t>act as a catalyst for </a:t>
                      </a:r>
                      <a:r>
                        <a:rPr lang="en-GB" sz="1600" b="0" kern="1200" dirty="0">
                          <a:solidFill>
                            <a:schemeClr val="dk1"/>
                          </a:solidFill>
                          <a:effectLst/>
                          <a:latin typeface="+mn-lt"/>
                          <a:ea typeface="+mn-ea"/>
                          <a:cs typeface="+mn-cs"/>
                        </a:rPr>
                        <a:t>fundamental change in society (radical)</a:t>
                      </a:r>
                      <a:endParaRPr lang="en-GB" sz="1600" b="0" dirty="0"/>
                    </a:p>
                  </a:txBody>
                  <a:tcPr/>
                </a:tc>
                <a:tc>
                  <a:txBody>
                    <a:bodyPr/>
                    <a:lstStyle/>
                    <a:p>
                      <a:r>
                        <a:rPr lang="en-GB" sz="1600" b="0" kern="1200" dirty="0">
                          <a:solidFill>
                            <a:schemeClr val="dk1"/>
                          </a:solidFill>
                          <a:effectLst/>
                          <a:latin typeface="+mn-lt"/>
                          <a:ea typeface="+mn-ea"/>
                          <a:cs typeface="+mn-cs"/>
                        </a:rPr>
                        <a:t>exploit entrepreneurship as a tool for socio economic and political change</a:t>
                      </a:r>
                      <a:endParaRPr lang="en-GB" sz="1600" b="0" dirty="0"/>
                    </a:p>
                  </a:txBody>
                  <a:tcPr/>
                </a:tc>
                <a:tc>
                  <a:txBody>
                    <a:bodyPr/>
                    <a:lstStyle/>
                    <a:p>
                      <a:r>
                        <a:rPr lang="en-GB" sz="1600" b="1" kern="1200" dirty="0">
                          <a:solidFill>
                            <a:schemeClr val="dk1"/>
                          </a:solidFill>
                          <a:effectLst/>
                          <a:latin typeface="+mn-lt"/>
                          <a:ea typeface="+mn-ea"/>
                          <a:cs typeface="+mn-cs"/>
                        </a:rPr>
                        <a:t>Coordinator</a:t>
                      </a:r>
                      <a:r>
                        <a:rPr lang="en-GB" sz="1600" kern="1200" dirty="0">
                          <a:solidFill>
                            <a:schemeClr val="dk1"/>
                          </a:solidFill>
                          <a:effectLst/>
                          <a:latin typeface="+mn-lt"/>
                          <a:ea typeface="+mn-ea"/>
                          <a:cs typeface="+mn-cs"/>
                        </a:rPr>
                        <a:t>: learning through collective action: equality between the learner and the educator</a:t>
                      </a:r>
                      <a:endParaRPr lang="en-GB" sz="1600" dirty="0"/>
                    </a:p>
                  </a:txBody>
                  <a:tcPr/>
                </a:tc>
                <a:extLst>
                  <a:ext uri="{0D108BD9-81ED-4DB2-BD59-A6C34878D82A}">
                    <a16:rowId xmlns:a16="http://schemas.microsoft.com/office/drawing/2014/main" xmlns="" val="1684643985"/>
                  </a:ext>
                </a:extLst>
              </a:tr>
            </a:tbl>
          </a:graphicData>
        </a:graphic>
      </p:graphicFrame>
      <p:sp>
        <p:nvSpPr>
          <p:cNvPr id="3" name="TextBox 2">
            <a:extLst>
              <a:ext uri="{FF2B5EF4-FFF2-40B4-BE49-F238E27FC236}">
                <a16:creationId xmlns:a16="http://schemas.microsoft.com/office/drawing/2014/main" xmlns="" id="{4D40EBEE-A151-4996-942C-41AA3C86045F}"/>
              </a:ext>
            </a:extLst>
          </p:cNvPr>
          <p:cNvSpPr txBox="1"/>
          <p:nvPr/>
        </p:nvSpPr>
        <p:spPr>
          <a:xfrm rot="19722654">
            <a:off x="1672450" y="5229107"/>
            <a:ext cx="1283516" cy="584775"/>
          </a:xfrm>
          <a:prstGeom prst="rect">
            <a:avLst/>
          </a:prstGeom>
          <a:noFill/>
          <a:ln w="101600" cmpd="thickThin">
            <a:solidFill>
              <a:srgbClr val="FF0000"/>
            </a:solidFill>
          </a:ln>
        </p:spPr>
        <p:txBody>
          <a:bodyPr wrap="square" rtlCol="0">
            <a:spAutoFit/>
          </a:bodyPr>
          <a:lstStyle/>
          <a:p>
            <a:pPr algn="ctr"/>
            <a:r>
              <a:rPr lang="en-GB" sz="3200" dirty="0">
                <a:solidFill>
                  <a:srgbClr val="FF0000"/>
                </a:solidFill>
                <a:latin typeface="Stencil" panose="040409050D0802020404" pitchFamily="82" charset="0"/>
              </a:rPr>
              <a:t>FOR</a:t>
            </a:r>
          </a:p>
        </p:txBody>
      </p:sp>
      <p:sp>
        <p:nvSpPr>
          <p:cNvPr id="5" name="TextBox 4">
            <a:extLst>
              <a:ext uri="{FF2B5EF4-FFF2-40B4-BE49-F238E27FC236}">
                <a16:creationId xmlns:a16="http://schemas.microsoft.com/office/drawing/2014/main" xmlns="" id="{63FE1F21-58E1-46CC-8005-951E879FA1C6}"/>
              </a:ext>
            </a:extLst>
          </p:cNvPr>
          <p:cNvSpPr txBox="1"/>
          <p:nvPr/>
        </p:nvSpPr>
        <p:spPr>
          <a:xfrm rot="19722654">
            <a:off x="1243215" y="3803324"/>
            <a:ext cx="2282661" cy="584775"/>
          </a:xfrm>
          <a:prstGeom prst="rect">
            <a:avLst/>
          </a:prstGeom>
          <a:noFill/>
          <a:ln w="101600" cmpd="thickThin">
            <a:solidFill>
              <a:srgbClr val="FF0000"/>
            </a:solidFill>
          </a:ln>
        </p:spPr>
        <p:txBody>
          <a:bodyPr wrap="square" rtlCol="0">
            <a:spAutoFit/>
          </a:bodyPr>
          <a:lstStyle/>
          <a:p>
            <a:pPr algn="ctr"/>
            <a:r>
              <a:rPr lang="en-GB" sz="3200" dirty="0">
                <a:solidFill>
                  <a:srgbClr val="FF0000"/>
                </a:solidFill>
                <a:latin typeface="Stencil" panose="040409050D0802020404" pitchFamily="82" charset="0"/>
              </a:rPr>
              <a:t>THROUGH</a:t>
            </a:r>
          </a:p>
        </p:txBody>
      </p:sp>
      <p:sp>
        <p:nvSpPr>
          <p:cNvPr id="6" name="TextBox 5">
            <a:extLst>
              <a:ext uri="{FF2B5EF4-FFF2-40B4-BE49-F238E27FC236}">
                <a16:creationId xmlns:a16="http://schemas.microsoft.com/office/drawing/2014/main" xmlns="" id="{6BF7B9AD-5731-4508-998E-EABCCABDBCF2}"/>
              </a:ext>
            </a:extLst>
          </p:cNvPr>
          <p:cNvSpPr txBox="1"/>
          <p:nvPr/>
        </p:nvSpPr>
        <p:spPr>
          <a:xfrm rot="19722654">
            <a:off x="1243215" y="1917768"/>
            <a:ext cx="2282661" cy="584775"/>
          </a:xfrm>
          <a:prstGeom prst="rect">
            <a:avLst/>
          </a:prstGeom>
          <a:noFill/>
          <a:ln w="101600" cmpd="thickThin">
            <a:solidFill>
              <a:srgbClr val="FF0000"/>
            </a:solidFill>
          </a:ln>
        </p:spPr>
        <p:txBody>
          <a:bodyPr wrap="square" rtlCol="0">
            <a:spAutoFit/>
          </a:bodyPr>
          <a:lstStyle/>
          <a:p>
            <a:pPr algn="ctr"/>
            <a:r>
              <a:rPr lang="en-GB" sz="3200" dirty="0">
                <a:solidFill>
                  <a:srgbClr val="FF0000"/>
                </a:solidFill>
                <a:latin typeface="Stencil" panose="040409050D0802020404" pitchFamily="82" charset="0"/>
              </a:rPr>
              <a:t>ABOUT</a:t>
            </a:r>
          </a:p>
        </p:txBody>
      </p:sp>
    </p:spTree>
    <p:extLst>
      <p:ext uri="{BB962C8B-B14F-4D97-AF65-F5344CB8AC3E}">
        <p14:creationId xmlns:p14="http://schemas.microsoft.com/office/powerpoint/2010/main" xmlns="" val="39244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58689F9-DF04-4172-A44C-5504D8DE5722}"/>
              </a:ext>
            </a:extLst>
          </p:cNvPr>
          <p:cNvSpPr txBox="1"/>
          <p:nvPr/>
        </p:nvSpPr>
        <p:spPr>
          <a:xfrm>
            <a:off x="4160939" y="2256640"/>
            <a:ext cx="3741490" cy="1015663"/>
          </a:xfrm>
          <a:prstGeom prst="rect">
            <a:avLst/>
          </a:prstGeom>
          <a:noFill/>
        </p:spPr>
        <p:txBody>
          <a:bodyPr wrap="square" rtlCol="0">
            <a:spAutoFit/>
          </a:bodyPr>
          <a:lstStyle/>
          <a:p>
            <a:r>
              <a:rPr lang="en-GB" sz="6000" dirty="0"/>
              <a:t>Learning…</a:t>
            </a:r>
          </a:p>
        </p:txBody>
      </p:sp>
      <p:grpSp>
        <p:nvGrpSpPr>
          <p:cNvPr id="2" name="Group 1">
            <a:extLst>
              <a:ext uri="{FF2B5EF4-FFF2-40B4-BE49-F238E27FC236}">
                <a16:creationId xmlns:a16="http://schemas.microsoft.com/office/drawing/2014/main" xmlns="" id="{1E37610B-0C4A-45B1-9F15-D9605D150CAA}"/>
              </a:ext>
            </a:extLst>
          </p:cNvPr>
          <p:cNvGrpSpPr/>
          <p:nvPr/>
        </p:nvGrpSpPr>
        <p:grpSpPr>
          <a:xfrm>
            <a:off x="785069" y="588672"/>
            <a:ext cx="2780252" cy="2431581"/>
            <a:chOff x="785069" y="588672"/>
            <a:chExt cx="2780252" cy="2431581"/>
          </a:xfrm>
        </p:grpSpPr>
        <p:pic>
          <p:nvPicPr>
            <p:cNvPr id="4" name="Picture 3">
              <a:extLst>
                <a:ext uri="{FF2B5EF4-FFF2-40B4-BE49-F238E27FC236}">
                  <a16:creationId xmlns:a16="http://schemas.microsoft.com/office/drawing/2014/main" xmlns="" id="{47FE3AFF-CB5E-4CAB-B805-B0FD5F7CBE48}"/>
                </a:ext>
              </a:extLst>
            </p:cNvPr>
            <p:cNvPicPr>
              <a:picLocks noChangeAspect="1"/>
            </p:cNvPicPr>
            <p:nvPr/>
          </p:nvPicPr>
          <p:blipFill>
            <a:blip r:embed="rId2" cstate="print"/>
            <a:stretch>
              <a:fillRect/>
            </a:stretch>
          </p:blipFill>
          <p:spPr>
            <a:xfrm>
              <a:off x="785069" y="588672"/>
              <a:ext cx="2780252" cy="1855818"/>
            </a:xfrm>
            <a:prstGeom prst="rect">
              <a:avLst/>
            </a:prstGeom>
          </p:spPr>
        </p:pic>
        <p:sp>
          <p:nvSpPr>
            <p:cNvPr id="10" name="TextBox 9">
              <a:extLst>
                <a:ext uri="{FF2B5EF4-FFF2-40B4-BE49-F238E27FC236}">
                  <a16:creationId xmlns:a16="http://schemas.microsoft.com/office/drawing/2014/main" xmlns="" id="{8804F582-15DC-485D-9C9F-FE6E0AF34D1A}"/>
                </a:ext>
              </a:extLst>
            </p:cNvPr>
            <p:cNvSpPr txBox="1"/>
            <p:nvPr/>
          </p:nvSpPr>
          <p:spPr>
            <a:xfrm>
              <a:off x="785069" y="2650921"/>
              <a:ext cx="2780252" cy="369332"/>
            </a:xfrm>
            <a:prstGeom prst="rect">
              <a:avLst/>
            </a:prstGeom>
            <a:noFill/>
          </p:spPr>
          <p:txBody>
            <a:bodyPr wrap="square" rtlCol="0">
              <a:spAutoFit/>
            </a:bodyPr>
            <a:lstStyle/>
            <a:p>
              <a:r>
                <a:rPr lang="en-GB" b="1" i="1" dirty="0"/>
                <a:t>about</a:t>
              </a:r>
              <a:r>
                <a:rPr lang="en-GB" dirty="0"/>
                <a:t> entrepreneurship…</a:t>
              </a:r>
            </a:p>
          </p:txBody>
        </p:sp>
      </p:grpSp>
      <p:grpSp>
        <p:nvGrpSpPr>
          <p:cNvPr id="6" name="Group 5">
            <a:extLst>
              <a:ext uri="{FF2B5EF4-FFF2-40B4-BE49-F238E27FC236}">
                <a16:creationId xmlns:a16="http://schemas.microsoft.com/office/drawing/2014/main" xmlns="" id="{D8B5362E-9049-44E0-B1F8-5D44DE980BB5}"/>
              </a:ext>
            </a:extLst>
          </p:cNvPr>
          <p:cNvGrpSpPr/>
          <p:nvPr/>
        </p:nvGrpSpPr>
        <p:grpSpPr>
          <a:xfrm>
            <a:off x="4786618" y="3768232"/>
            <a:ext cx="2783826" cy="1986616"/>
            <a:chOff x="4786618" y="3768232"/>
            <a:chExt cx="2783826" cy="1986616"/>
          </a:xfrm>
        </p:grpSpPr>
        <p:pic>
          <p:nvPicPr>
            <p:cNvPr id="5" name="Picture 4">
              <a:extLst>
                <a:ext uri="{FF2B5EF4-FFF2-40B4-BE49-F238E27FC236}">
                  <a16:creationId xmlns:a16="http://schemas.microsoft.com/office/drawing/2014/main" xmlns="" id="{E90F3EDB-C863-4B5E-B712-D584749FB118}"/>
                </a:ext>
              </a:extLst>
            </p:cNvPr>
            <p:cNvPicPr>
              <a:picLocks noChangeAspect="1"/>
            </p:cNvPicPr>
            <p:nvPr/>
          </p:nvPicPr>
          <p:blipFill>
            <a:blip r:embed="rId3" cstate="print"/>
            <a:stretch>
              <a:fillRect/>
            </a:stretch>
          </p:blipFill>
          <p:spPr>
            <a:xfrm>
              <a:off x="4786618" y="4176101"/>
              <a:ext cx="2783826" cy="1578747"/>
            </a:xfrm>
            <a:prstGeom prst="rect">
              <a:avLst/>
            </a:prstGeom>
          </p:spPr>
        </p:pic>
        <p:sp>
          <p:nvSpPr>
            <p:cNvPr id="11" name="TextBox 10">
              <a:extLst>
                <a:ext uri="{FF2B5EF4-FFF2-40B4-BE49-F238E27FC236}">
                  <a16:creationId xmlns:a16="http://schemas.microsoft.com/office/drawing/2014/main" xmlns="" id="{C7DC50C9-D723-4759-B625-2CAA0501F861}"/>
                </a:ext>
              </a:extLst>
            </p:cNvPr>
            <p:cNvSpPr txBox="1"/>
            <p:nvPr/>
          </p:nvSpPr>
          <p:spPr>
            <a:xfrm>
              <a:off x="4788405" y="3768232"/>
              <a:ext cx="2780252" cy="369332"/>
            </a:xfrm>
            <a:prstGeom prst="rect">
              <a:avLst/>
            </a:prstGeom>
            <a:noFill/>
          </p:spPr>
          <p:txBody>
            <a:bodyPr wrap="square" rtlCol="0">
              <a:spAutoFit/>
            </a:bodyPr>
            <a:lstStyle/>
            <a:p>
              <a:r>
                <a:rPr lang="en-GB" b="1" i="1" dirty="0"/>
                <a:t>for</a:t>
              </a:r>
              <a:r>
                <a:rPr lang="en-GB" dirty="0"/>
                <a:t> entrepreneurship…</a:t>
              </a:r>
            </a:p>
          </p:txBody>
        </p:sp>
      </p:grpSp>
      <p:grpSp>
        <p:nvGrpSpPr>
          <p:cNvPr id="3" name="Group 2">
            <a:extLst>
              <a:ext uri="{FF2B5EF4-FFF2-40B4-BE49-F238E27FC236}">
                <a16:creationId xmlns:a16="http://schemas.microsoft.com/office/drawing/2014/main" xmlns="" id="{BA3809F8-FAE9-4B2F-B4D0-074DBC141D05}"/>
              </a:ext>
            </a:extLst>
          </p:cNvPr>
          <p:cNvGrpSpPr/>
          <p:nvPr/>
        </p:nvGrpSpPr>
        <p:grpSpPr>
          <a:xfrm>
            <a:off x="8363823" y="693577"/>
            <a:ext cx="3004657" cy="2447805"/>
            <a:chOff x="8363823" y="693577"/>
            <a:chExt cx="3004657" cy="2447805"/>
          </a:xfrm>
        </p:grpSpPr>
        <p:pic>
          <p:nvPicPr>
            <p:cNvPr id="7" name="Picture 6">
              <a:extLst>
                <a:ext uri="{FF2B5EF4-FFF2-40B4-BE49-F238E27FC236}">
                  <a16:creationId xmlns:a16="http://schemas.microsoft.com/office/drawing/2014/main" xmlns="" id="{87B43585-FB1D-42AD-9824-2E43DB219964}"/>
                </a:ext>
              </a:extLst>
            </p:cNvPr>
            <p:cNvPicPr>
              <a:picLocks noChangeAspect="1"/>
            </p:cNvPicPr>
            <p:nvPr/>
          </p:nvPicPr>
          <p:blipFill>
            <a:blip r:embed="rId4" cstate="print"/>
            <a:stretch>
              <a:fillRect/>
            </a:stretch>
          </p:blipFill>
          <p:spPr>
            <a:xfrm>
              <a:off x="8456102" y="693577"/>
              <a:ext cx="1957344" cy="1957344"/>
            </a:xfrm>
            <a:prstGeom prst="rect">
              <a:avLst/>
            </a:prstGeom>
          </p:spPr>
        </p:pic>
        <p:sp>
          <p:nvSpPr>
            <p:cNvPr id="12" name="TextBox 11">
              <a:extLst>
                <a:ext uri="{FF2B5EF4-FFF2-40B4-BE49-F238E27FC236}">
                  <a16:creationId xmlns:a16="http://schemas.microsoft.com/office/drawing/2014/main" xmlns="" id="{83C75F40-13C8-4BE5-AA7E-53DA5A78DDA4}"/>
                </a:ext>
              </a:extLst>
            </p:cNvPr>
            <p:cNvSpPr txBox="1"/>
            <p:nvPr/>
          </p:nvSpPr>
          <p:spPr>
            <a:xfrm>
              <a:off x="8363823" y="2772050"/>
              <a:ext cx="3004657" cy="369332"/>
            </a:xfrm>
            <a:prstGeom prst="rect">
              <a:avLst/>
            </a:prstGeom>
            <a:noFill/>
          </p:spPr>
          <p:txBody>
            <a:bodyPr wrap="square" rtlCol="0">
              <a:spAutoFit/>
            </a:bodyPr>
            <a:lstStyle/>
            <a:p>
              <a:r>
                <a:rPr lang="en-GB" b="1" i="1" dirty="0"/>
                <a:t>through</a:t>
              </a:r>
              <a:r>
                <a:rPr lang="en-GB" dirty="0"/>
                <a:t> entrepreneurship…</a:t>
              </a:r>
            </a:p>
          </p:txBody>
        </p:sp>
      </p:grpSp>
    </p:spTree>
    <p:extLst>
      <p:ext uri="{BB962C8B-B14F-4D97-AF65-F5344CB8AC3E}">
        <p14:creationId xmlns:p14="http://schemas.microsoft.com/office/powerpoint/2010/main" xmlns="" val="24260556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3 -0.03125 L -0.00013 -0.03125 C 0.00403 -0.02731 0.00794 -0.02199 0.0125 -0.01921 C 0.01953 -0.01504 0.01627 -0.01666 0.02226 -0.01412 C 0.02317 -0.01226 0.02408 -0.01041 0.02513 -0.00879 C 0.02773 -0.00509 0.0289 -0.00509 0.0319 -0.00185 C 0.03294 -0.00092 0.03385 0.0007 0.03489 0.00162 C 0.04335 0.00903 0.03619 0.00186 0.04362 0.00672 C 0.04505 0.00764 0.04622 0.00926 0.04752 0.01019 C 0.05078 0.01274 0.0539 0.01528 0.05729 0.01713 C 0.0582 0.01783 0.05924 0.01829 0.06015 0.01899 C 0.07226 0.02686 0.05859 0.01783 0.06901 0.0257 C 0.06992 0.02662 0.07096 0.02662 0.07187 0.02755 C 0.07291 0.02848 0.07369 0.0301 0.07487 0.03102 C 0.07604 0.03195 0.07747 0.03195 0.07864 0.03264 C 0.08007 0.03357 0.08125 0.03519 0.08255 0.03612 C 0.08359 0.03704 0.08463 0.03727 0.08554 0.03797 C 0.08684 0.03889 0.08802 0.04028 0.08945 0.04144 C 0.09492 0.04561 0.08971 0.04051 0.09622 0.04491 C 0.09765 0.04584 0.09869 0.04769 0.10013 0.04838 C 0.10208 0.04931 0.10403 0.04931 0.10599 0.05 C 0.10846 0.05093 0.11158 0.05417 0.1138 0.05533 C 0.11536 0.05602 0.11705 0.05625 0.11862 0.05695 C 0.12057 0.05787 0.12252 0.0595 0.12447 0.06042 L 0.13125 0.06389 C 0.1375 0.0669 0.13333 0.06459 0.14101 0.06737 C 0.14231 0.06783 0.14362 0.06852 0.14492 0.06922 C 0.14596 0.07037 0.14674 0.07176 0.14791 0.07269 C 0.14908 0.07362 0.15572 0.0757 0.15664 0.07616 C 0.15794 0.07732 0.15924 0.07825 0.16054 0.07963 C 0.16666 0.08612 0.16601 0.08774 0.17317 0.09167 C 0.17513 0.0926 0.17708 0.09283 0.17903 0.09329 C 0.18033 0.09445 0.18164 0.09584 0.18294 0.09676 C 0.18385 0.09746 0.18489 0.09769 0.1858 0.09862 C 0.19335 0.10533 0.18437 0.09931 0.19166 0.10371 C 0.1927 0.10556 0.19349 0.10764 0.19466 0.10903 C 0.20039 0.11551 0.20104 0.11528 0.20625 0.1176 C 0.21276 0.12338 0.20755 0.11945 0.2151 0.12292 C 0.21601 0.12338 0.21705 0.12385 0.21796 0.12454 C 0.21901 0.12547 0.21979 0.12755 0.22096 0.12801 C 0.22317 0.12917 0.22552 0.12917 0.22773 0.12987 C 0.23437 0.1338 0.22617 0.12894 0.23554 0.13334 C 0.23658 0.13357 0.2375 0.1345 0.23841 0.13496 C 0.24101 0.13612 0.24375 0.13681 0.24622 0.13843 C 0.24726 0.13889 0.2483 0.13936 0.24921 0.14005 C 0.25026 0.14121 0.25104 0.14306 0.25208 0.14352 C 0.25299 0.14422 0.25403 0.14352 0.25507 0.14352 " pathEditMode="relative" ptsTypes="AAAAAAAAAAAAAAAAAAAAAAAAAAAAAAAAAAAAAAAAAAAAAA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18 -0.01806 L 0.00118 -0.01806 C -0.025 -0.01157 0.0004 -0.01898 -0.03007 -0.00602 C -0.03229 -0.00509 -0.03463 -0.00509 -0.03684 -0.0044 C -0.06497 0.00556 -0.03828 -0.00324 -0.05638 0.0044 C -0.06093 0.00625 -0.06549 0.00764 -0.07005 0.00949 C -0.08528 0.01597 -0.06679 0.00972 -0.0875 0.01991 C -0.08971 0.02106 -0.09205 0.02083 -0.0944 0.02153 C -0.12044 0.03079 -0.10338 0.02662 -0.11966 0.03032 C -0.12695 0.03449 -0.11692 0.02893 -0.12942 0.0338 C -0.14179 0.03843 -0.13203 0.03565 -0.13919 0.03889 C -0.14309 0.04074 -0.147 0.04213 -0.15091 0.04421 C -0.15286 0.04514 -0.15468 0.04699 -0.15677 0.04768 C -0.16471 0.05023 -0.17695 0.0537 -0.18398 0.05787 C -0.18593 0.05903 -0.19869 0.0669 -0.20247 0.06829 C -0.20507 0.06921 -0.20768 0.06921 -0.21028 0.07014 C -0.21927 0.07292 -0.21835 0.07384 -0.22682 0.07708 C -0.23632 0.08056 -0.22916 0.07685 -0.23763 0.08056 C -0.24283 0.08264 -0.24804 0.08472 -0.25312 0.08727 C -0.25546 0.08843 -0.25768 0.08981 -0.26002 0.09074 C -0.26835 0.09421 -0.26953 0.09421 -0.27747 0.09606 C -0.28424 0.1 -0.27591 0.09537 -0.28528 0.09954 C -0.28632 0.1 -0.28723 0.10069 -0.28828 0.10116 C -0.28958 0.10185 -0.29088 0.10231 -0.29218 0.10301 C -0.29309 0.10347 -0.29414 0.10417 -0.29505 0.10463 C -0.29765 0.10602 -0.30026 0.10671 -0.30286 0.1081 C -0.30377 0.1088 -0.30481 0.10949 -0.30572 0.10995 C -0.30833 0.11111 -0.31106 0.11181 -0.31354 0.11343 C -0.31458 0.11389 -0.31549 0.11458 -0.31653 0.11505 C -0.31875 0.1162 -0.32109 0.11713 -0.3233 0.11852 C -0.32473 0.11944 -0.32591 0.12106 -0.32721 0.12199 C -0.32851 0.12292 -0.32981 0.12315 -0.33111 0.12361 C -0.33216 0.12431 -0.33307 0.125 -0.33398 0.12546 C -0.33893 0.12731 -0.34466 0.12801 -0.3496 0.12893 C -0.35247 0.13218 -0.35221 0.13264 -0.35546 0.13403 C -0.35572 0.13426 -0.35611 0.13403 -0.35638 0.13403 " pathEditMode="relative" ptsTypes="AAAAAAAAAAAAAAAAAAAAAAAAAAAAAAAAAAAA">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43 0.00533 L -0.0043 0.00533 C -0.00364 -0.00115 -0.00286 -0.0074 -0.00234 -0.01389 C 0.00052 -0.0493 -0.00286 -0.01782 -0.00039 -0.03981 C -0.0013 -0.07152 0.00234 -0.10486 -0.00325 -0.13495 C -0.00456 -0.14166 -0.00508 -0.14444 -0.00625 -0.15231 C -0.00664 -0.15509 -0.00677 -0.1581 -0.00716 -0.16088 C -0.00755 -0.16389 -0.00911 -0.17384 -0.01016 -0.17824 C -0.01068 -0.18125 -0.01146 -0.18402 -0.01198 -0.18703 C -0.01367 -0.20139 -0.01211 -0.19074 -0.01588 -0.20764 C -0.01628 -0.20949 -0.01654 -0.21134 -0.01693 -0.21296 C -0.0181 -0.21759 -0.01966 -0.22199 -0.02083 -0.22685 C -0.02331 -0.23773 -0.02148 -0.23333 -0.02565 -0.24051 C -0.03008 -0.25625 -0.02422 -0.23796 -0.03542 -0.25787 C -0.03906 -0.26435 -0.03698 -0.26227 -0.04128 -0.26481 C -0.04219 -0.26597 -0.0431 -0.26736 -0.04414 -0.26828 C -0.04505 -0.26921 -0.04609 -0.26967 -0.047 -0.27014 C -0.04961 -0.27129 -0.05221 -0.27245 -0.05482 -0.27361 C -0.05911 -0.27546 -0.05781 -0.27361 -0.05963 -0.27685 " pathEditMode="relative" ptsTypes="AAAAAAAAAAAAAAAAAAA">
                                      <p:cBhvr>
                                        <p:cTn id="1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E32065C5-3EB1-47B3-8A91-C34F79521870}"/>
              </a:ext>
            </a:extLst>
          </p:cNvPr>
          <p:cNvSpPr/>
          <p:nvPr/>
        </p:nvSpPr>
        <p:spPr>
          <a:xfrm>
            <a:off x="3912919" y="1941616"/>
            <a:ext cx="2256312" cy="2101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about</a:t>
            </a:r>
          </a:p>
        </p:txBody>
      </p:sp>
      <p:sp>
        <p:nvSpPr>
          <p:cNvPr id="13" name="Oval 12">
            <a:extLst>
              <a:ext uri="{FF2B5EF4-FFF2-40B4-BE49-F238E27FC236}">
                <a16:creationId xmlns:a16="http://schemas.microsoft.com/office/drawing/2014/main" xmlns="" id="{E5CD40DE-3B19-4D29-9A81-242A60E73F8D}"/>
              </a:ext>
            </a:extLst>
          </p:cNvPr>
          <p:cNvSpPr/>
          <p:nvPr/>
        </p:nvSpPr>
        <p:spPr>
          <a:xfrm>
            <a:off x="5323114" y="1936200"/>
            <a:ext cx="2256311" cy="2101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solidFill>
              </a:rPr>
              <a:t>through</a:t>
            </a:r>
          </a:p>
        </p:txBody>
      </p:sp>
      <p:sp>
        <p:nvSpPr>
          <p:cNvPr id="14" name="Oval 13">
            <a:extLst>
              <a:ext uri="{FF2B5EF4-FFF2-40B4-BE49-F238E27FC236}">
                <a16:creationId xmlns:a16="http://schemas.microsoft.com/office/drawing/2014/main" xmlns="" id="{379DDB56-7470-47F4-BB9C-F58AB40C3F52}"/>
              </a:ext>
            </a:extLst>
          </p:cNvPr>
          <p:cNvSpPr/>
          <p:nvPr/>
        </p:nvSpPr>
        <p:spPr>
          <a:xfrm>
            <a:off x="4618017" y="2997998"/>
            <a:ext cx="2256311" cy="2101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a:t>
            </a:r>
          </a:p>
        </p:txBody>
      </p:sp>
    </p:spTree>
    <p:extLst>
      <p:ext uri="{BB962C8B-B14F-4D97-AF65-F5344CB8AC3E}">
        <p14:creationId xmlns:p14="http://schemas.microsoft.com/office/powerpoint/2010/main" xmlns="" val="5868718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Quad 13">
            <a:extLst>
              <a:ext uri="{FF2B5EF4-FFF2-40B4-BE49-F238E27FC236}">
                <a16:creationId xmlns:a16="http://schemas.microsoft.com/office/drawing/2014/main" xmlns="" id="{9BC5D9C8-2258-41A5-B71E-9D2176EA64A0}"/>
              </a:ext>
            </a:extLst>
          </p:cNvPr>
          <p:cNvSpPr/>
          <p:nvPr/>
        </p:nvSpPr>
        <p:spPr>
          <a:xfrm>
            <a:off x="4268430" y="1344886"/>
            <a:ext cx="3747140" cy="3408218"/>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AB43FDF6-B532-46B3-90DA-753CBBBF4F9F}"/>
              </a:ext>
            </a:extLst>
          </p:cNvPr>
          <p:cNvSpPr txBox="1"/>
          <p:nvPr/>
        </p:nvSpPr>
        <p:spPr>
          <a:xfrm>
            <a:off x="6520864" y="2841638"/>
            <a:ext cx="1408176" cy="369332"/>
          </a:xfrm>
          <a:prstGeom prst="rect">
            <a:avLst/>
          </a:prstGeom>
          <a:noFill/>
        </p:spPr>
        <p:txBody>
          <a:bodyPr wrap="square" rtlCol="0">
            <a:spAutoFit/>
          </a:bodyPr>
          <a:lstStyle/>
          <a:p>
            <a:pPr algn="r"/>
            <a:r>
              <a:rPr lang="en-GB" dirty="0"/>
              <a:t>Through</a:t>
            </a:r>
          </a:p>
        </p:txBody>
      </p:sp>
      <p:sp>
        <p:nvSpPr>
          <p:cNvPr id="6" name="TextBox 5">
            <a:extLst>
              <a:ext uri="{FF2B5EF4-FFF2-40B4-BE49-F238E27FC236}">
                <a16:creationId xmlns:a16="http://schemas.microsoft.com/office/drawing/2014/main" xmlns="" id="{228B0F3A-4D1D-4B4A-B984-8FD489C6CB76}"/>
              </a:ext>
            </a:extLst>
          </p:cNvPr>
          <p:cNvSpPr txBox="1"/>
          <p:nvPr/>
        </p:nvSpPr>
        <p:spPr>
          <a:xfrm>
            <a:off x="4332732" y="2864329"/>
            <a:ext cx="1502664" cy="369332"/>
          </a:xfrm>
          <a:prstGeom prst="rect">
            <a:avLst/>
          </a:prstGeom>
          <a:noFill/>
        </p:spPr>
        <p:txBody>
          <a:bodyPr wrap="square" rtlCol="0">
            <a:spAutoFit/>
          </a:bodyPr>
          <a:lstStyle/>
          <a:p>
            <a:r>
              <a:rPr lang="en-GB" dirty="0"/>
              <a:t>Through</a:t>
            </a:r>
          </a:p>
        </p:txBody>
      </p:sp>
      <p:sp>
        <p:nvSpPr>
          <p:cNvPr id="7" name="TextBox 6">
            <a:extLst>
              <a:ext uri="{FF2B5EF4-FFF2-40B4-BE49-F238E27FC236}">
                <a16:creationId xmlns:a16="http://schemas.microsoft.com/office/drawing/2014/main" xmlns="" id="{7728A5BE-DF31-44D1-BCBF-E2E2E57AB6E5}"/>
              </a:ext>
            </a:extLst>
          </p:cNvPr>
          <p:cNvSpPr txBox="1"/>
          <p:nvPr/>
        </p:nvSpPr>
        <p:spPr>
          <a:xfrm>
            <a:off x="5771056" y="1582000"/>
            <a:ext cx="749808" cy="369332"/>
          </a:xfrm>
          <a:prstGeom prst="rect">
            <a:avLst/>
          </a:prstGeom>
          <a:noFill/>
        </p:spPr>
        <p:txBody>
          <a:bodyPr wrap="square" rtlCol="0">
            <a:spAutoFit/>
          </a:bodyPr>
          <a:lstStyle/>
          <a:p>
            <a:pPr algn="ctr"/>
            <a:r>
              <a:rPr lang="en-GB" dirty="0"/>
              <a:t>For</a:t>
            </a:r>
          </a:p>
        </p:txBody>
      </p:sp>
      <p:sp>
        <p:nvSpPr>
          <p:cNvPr id="8" name="TextBox 7">
            <a:extLst>
              <a:ext uri="{FF2B5EF4-FFF2-40B4-BE49-F238E27FC236}">
                <a16:creationId xmlns:a16="http://schemas.microsoft.com/office/drawing/2014/main" xmlns="" id="{F23CE447-C3AB-44AC-AFDF-CBA74C39A8FB}"/>
              </a:ext>
            </a:extLst>
          </p:cNvPr>
          <p:cNvSpPr txBox="1"/>
          <p:nvPr/>
        </p:nvSpPr>
        <p:spPr>
          <a:xfrm>
            <a:off x="5779396" y="4086632"/>
            <a:ext cx="760144" cy="369332"/>
          </a:xfrm>
          <a:prstGeom prst="rect">
            <a:avLst/>
          </a:prstGeom>
          <a:noFill/>
        </p:spPr>
        <p:txBody>
          <a:bodyPr wrap="none" rtlCol="0">
            <a:spAutoFit/>
          </a:bodyPr>
          <a:lstStyle/>
          <a:p>
            <a:r>
              <a:rPr lang="en-GB" dirty="0"/>
              <a:t>About</a:t>
            </a:r>
          </a:p>
        </p:txBody>
      </p:sp>
      <p:sp>
        <p:nvSpPr>
          <p:cNvPr id="10" name="Rectangle 9">
            <a:extLst>
              <a:ext uri="{FF2B5EF4-FFF2-40B4-BE49-F238E27FC236}">
                <a16:creationId xmlns:a16="http://schemas.microsoft.com/office/drawing/2014/main" xmlns="" id="{8103FE4B-4A54-47FD-97D7-5622570124A9}"/>
              </a:ext>
            </a:extLst>
          </p:cNvPr>
          <p:cNvSpPr/>
          <p:nvPr/>
        </p:nvSpPr>
        <p:spPr>
          <a:xfrm>
            <a:off x="4718304" y="4842629"/>
            <a:ext cx="2761488" cy="806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Entrepreneurship as an academic discipline</a:t>
            </a:r>
          </a:p>
        </p:txBody>
      </p:sp>
      <p:sp>
        <p:nvSpPr>
          <p:cNvPr id="11" name="Rectangle 10">
            <a:extLst>
              <a:ext uri="{FF2B5EF4-FFF2-40B4-BE49-F238E27FC236}">
                <a16:creationId xmlns:a16="http://schemas.microsoft.com/office/drawing/2014/main" xmlns="" id="{BB327589-1C01-47E4-AF76-CF34DD4FAC52}"/>
              </a:ext>
            </a:extLst>
          </p:cNvPr>
          <p:cNvSpPr/>
          <p:nvPr/>
        </p:nvSpPr>
        <p:spPr>
          <a:xfrm>
            <a:off x="8102099" y="2671920"/>
            <a:ext cx="2395728" cy="75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Non-discipline specific, enterprise skills</a:t>
            </a:r>
          </a:p>
        </p:txBody>
      </p:sp>
      <p:sp>
        <p:nvSpPr>
          <p:cNvPr id="12" name="Rectangle 11">
            <a:extLst>
              <a:ext uri="{FF2B5EF4-FFF2-40B4-BE49-F238E27FC236}">
                <a16:creationId xmlns:a16="http://schemas.microsoft.com/office/drawing/2014/main" xmlns="" id="{50DDE374-634A-4B16-805F-516436BD2798}"/>
              </a:ext>
            </a:extLst>
          </p:cNvPr>
          <p:cNvSpPr/>
          <p:nvPr/>
        </p:nvSpPr>
        <p:spPr>
          <a:xfrm>
            <a:off x="1773421" y="2649228"/>
            <a:ext cx="2395728" cy="75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Non-discipline specific, enterprise skills</a:t>
            </a:r>
          </a:p>
        </p:txBody>
      </p:sp>
      <p:sp>
        <p:nvSpPr>
          <p:cNvPr id="13" name="Rectangle 12">
            <a:extLst>
              <a:ext uri="{FF2B5EF4-FFF2-40B4-BE49-F238E27FC236}">
                <a16:creationId xmlns:a16="http://schemas.microsoft.com/office/drawing/2014/main" xmlns="" id="{0B004404-150F-43AA-BC77-8C610AA115B9}"/>
              </a:ext>
            </a:extLst>
          </p:cNvPr>
          <p:cNvSpPr/>
          <p:nvPr/>
        </p:nvSpPr>
        <p:spPr>
          <a:xfrm>
            <a:off x="4718304" y="473570"/>
            <a:ext cx="2761488" cy="75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venture creation</a:t>
            </a:r>
          </a:p>
        </p:txBody>
      </p:sp>
      <p:sp>
        <p:nvSpPr>
          <p:cNvPr id="15" name="TextBox 14">
            <a:extLst>
              <a:ext uri="{FF2B5EF4-FFF2-40B4-BE49-F238E27FC236}">
                <a16:creationId xmlns:a16="http://schemas.microsoft.com/office/drawing/2014/main" xmlns="" id="{19C6C947-16B3-4F10-BDB5-4A86CAD5BF8F}"/>
              </a:ext>
            </a:extLst>
          </p:cNvPr>
          <p:cNvSpPr txBox="1"/>
          <p:nvPr/>
        </p:nvSpPr>
        <p:spPr>
          <a:xfrm>
            <a:off x="4718304" y="94999"/>
            <a:ext cx="2761488" cy="369332"/>
          </a:xfrm>
          <a:prstGeom prst="rect">
            <a:avLst/>
          </a:prstGeom>
          <a:noFill/>
        </p:spPr>
        <p:txBody>
          <a:bodyPr wrap="square" rtlCol="0">
            <a:spAutoFit/>
          </a:bodyPr>
          <a:lstStyle/>
          <a:p>
            <a:pPr algn="ctr"/>
            <a:r>
              <a:rPr lang="en-GB" dirty="0"/>
              <a:t>The Coordinator</a:t>
            </a:r>
          </a:p>
        </p:txBody>
      </p:sp>
      <p:sp>
        <p:nvSpPr>
          <p:cNvPr id="16" name="TextBox 15">
            <a:extLst>
              <a:ext uri="{FF2B5EF4-FFF2-40B4-BE49-F238E27FC236}">
                <a16:creationId xmlns:a16="http://schemas.microsoft.com/office/drawing/2014/main" xmlns="" id="{EC821F4E-0A73-48E8-9797-B78792B64712}"/>
              </a:ext>
            </a:extLst>
          </p:cNvPr>
          <p:cNvSpPr txBox="1"/>
          <p:nvPr/>
        </p:nvSpPr>
        <p:spPr>
          <a:xfrm>
            <a:off x="1773421" y="2268186"/>
            <a:ext cx="2395728" cy="368135"/>
          </a:xfrm>
          <a:prstGeom prst="rect">
            <a:avLst/>
          </a:prstGeom>
          <a:noFill/>
        </p:spPr>
        <p:txBody>
          <a:bodyPr wrap="square" rtlCol="0">
            <a:spAutoFit/>
          </a:bodyPr>
          <a:lstStyle/>
          <a:p>
            <a:pPr algn="ctr"/>
            <a:r>
              <a:rPr lang="en-GB" dirty="0"/>
              <a:t>The Guide</a:t>
            </a:r>
          </a:p>
        </p:txBody>
      </p:sp>
      <p:sp>
        <p:nvSpPr>
          <p:cNvPr id="17" name="TextBox 16">
            <a:extLst>
              <a:ext uri="{FF2B5EF4-FFF2-40B4-BE49-F238E27FC236}">
                <a16:creationId xmlns:a16="http://schemas.microsoft.com/office/drawing/2014/main" xmlns="" id="{17E3CAB3-F9C0-400B-8488-23CBA0BFBC42}"/>
              </a:ext>
            </a:extLst>
          </p:cNvPr>
          <p:cNvSpPr txBox="1"/>
          <p:nvPr/>
        </p:nvSpPr>
        <p:spPr>
          <a:xfrm>
            <a:off x="8102099" y="2303813"/>
            <a:ext cx="2395728" cy="369332"/>
          </a:xfrm>
          <a:prstGeom prst="rect">
            <a:avLst/>
          </a:prstGeom>
          <a:noFill/>
        </p:spPr>
        <p:txBody>
          <a:bodyPr wrap="square" rtlCol="0">
            <a:spAutoFit/>
          </a:bodyPr>
          <a:lstStyle/>
          <a:p>
            <a:pPr algn="ctr"/>
            <a:r>
              <a:rPr lang="en-GB" dirty="0"/>
              <a:t>The Helper</a:t>
            </a:r>
          </a:p>
        </p:txBody>
      </p:sp>
      <p:sp>
        <p:nvSpPr>
          <p:cNvPr id="18" name="TextBox 17">
            <a:extLst>
              <a:ext uri="{FF2B5EF4-FFF2-40B4-BE49-F238E27FC236}">
                <a16:creationId xmlns:a16="http://schemas.microsoft.com/office/drawing/2014/main" xmlns="" id="{11BCBD38-1586-43C5-8AA4-B00B714F3FB2}"/>
              </a:ext>
            </a:extLst>
          </p:cNvPr>
          <p:cNvSpPr txBox="1"/>
          <p:nvPr/>
        </p:nvSpPr>
        <p:spPr>
          <a:xfrm>
            <a:off x="4718304" y="5567796"/>
            <a:ext cx="2761488" cy="646331"/>
          </a:xfrm>
          <a:prstGeom prst="rect">
            <a:avLst/>
          </a:prstGeom>
          <a:noFill/>
        </p:spPr>
        <p:txBody>
          <a:bodyPr wrap="square" rtlCol="0">
            <a:spAutoFit/>
          </a:bodyPr>
          <a:lstStyle/>
          <a:p>
            <a:pPr algn="ctr"/>
            <a:r>
              <a:rPr lang="en-GB" dirty="0"/>
              <a:t>The Guru</a:t>
            </a:r>
          </a:p>
          <a:p>
            <a:pPr algn="ctr"/>
            <a:r>
              <a:rPr lang="en-GB" dirty="0"/>
              <a:t>The Controller</a:t>
            </a:r>
          </a:p>
        </p:txBody>
      </p:sp>
    </p:spTree>
    <p:extLst>
      <p:ext uri="{BB962C8B-B14F-4D97-AF65-F5344CB8AC3E}">
        <p14:creationId xmlns:p14="http://schemas.microsoft.com/office/powerpoint/2010/main" xmlns="" val="5551419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7D9E53A-2D44-40C4-8637-129A348E5F25}"/>
              </a:ext>
            </a:extLst>
          </p:cNvPr>
          <p:cNvPicPr>
            <a:picLocks noChangeAspect="1"/>
          </p:cNvPicPr>
          <p:nvPr/>
        </p:nvPicPr>
        <p:blipFill>
          <a:blip r:embed="rId2" cstate="print"/>
          <a:stretch>
            <a:fillRect/>
          </a:stretch>
        </p:blipFill>
        <p:spPr>
          <a:xfrm>
            <a:off x="1451579" y="2070147"/>
            <a:ext cx="5391016" cy="3982515"/>
          </a:xfrm>
          <a:prstGeom prst="rect">
            <a:avLst/>
          </a:prstGeom>
        </p:spPr>
      </p:pic>
      <p:sp>
        <p:nvSpPr>
          <p:cNvPr id="3" name="Title 2">
            <a:extLst>
              <a:ext uri="{FF2B5EF4-FFF2-40B4-BE49-F238E27FC236}">
                <a16:creationId xmlns:a16="http://schemas.microsoft.com/office/drawing/2014/main" xmlns="" id="{B71DC1CE-D197-4D13-B17E-72242DC6B035}"/>
              </a:ext>
            </a:extLst>
          </p:cNvPr>
          <p:cNvSpPr>
            <a:spLocks noGrp="1"/>
          </p:cNvSpPr>
          <p:nvPr>
            <p:ph type="title"/>
          </p:nvPr>
        </p:nvSpPr>
        <p:spPr/>
        <p:txBody>
          <a:bodyPr/>
          <a:lstStyle/>
          <a:p>
            <a:r>
              <a:rPr lang="en-GB" dirty="0"/>
              <a:t>Threshold concepts</a:t>
            </a:r>
          </a:p>
        </p:txBody>
      </p:sp>
      <p:sp>
        <p:nvSpPr>
          <p:cNvPr id="5" name="TextBox 4">
            <a:extLst>
              <a:ext uri="{FF2B5EF4-FFF2-40B4-BE49-F238E27FC236}">
                <a16:creationId xmlns:a16="http://schemas.microsoft.com/office/drawing/2014/main" xmlns="" id="{F34E4C36-3C33-4D70-A57F-1D3DF966BC83}"/>
              </a:ext>
            </a:extLst>
          </p:cNvPr>
          <p:cNvSpPr txBox="1"/>
          <p:nvPr/>
        </p:nvSpPr>
        <p:spPr>
          <a:xfrm>
            <a:off x="7134130" y="2368911"/>
            <a:ext cx="4037846" cy="2862322"/>
          </a:xfrm>
          <a:prstGeom prst="rect">
            <a:avLst/>
          </a:prstGeom>
          <a:noFill/>
        </p:spPr>
        <p:txBody>
          <a:bodyPr wrap="square" rtlCol="0">
            <a:spAutoFit/>
          </a:bodyPr>
          <a:lstStyle/>
          <a:p>
            <a:pPr marL="285750" indent="-285750">
              <a:buFont typeface="Arial" panose="020B0604020202020204" pitchFamily="34" charset="0"/>
              <a:buChar char="•"/>
            </a:pPr>
            <a:r>
              <a:rPr lang="en-GB" sz="3600" dirty="0"/>
              <a:t>Transformative</a:t>
            </a:r>
          </a:p>
          <a:p>
            <a:pPr marL="285750" indent="-285750">
              <a:buFont typeface="Arial" panose="020B0604020202020204" pitchFamily="34" charset="0"/>
              <a:buChar char="•"/>
            </a:pPr>
            <a:r>
              <a:rPr lang="en-GB" sz="3600" dirty="0"/>
              <a:t>Irreversible</a:t>
            </a:r>
          </a:p>
          <a:p>
            <a:pPr marL="285750" indent="-285750">
              <a:buFont typeface="Arial" panose="020B0604020202020204" pitchFamily="34" charset="0"/>
              <a:buChar char="•"/>
            </a:pPr>
            <a:r>
              <a:rPr lang="en-GB" sz="3600" dirty="0"/>
              <a:t>Integrative</a:t>
            </a:r>
          </a:p>
          <a:p>
            <a:pPr marL="285750" indent="-285750">
              <a:buFont typeface="Arial" panose="020B0604020202020204" pitchFamily="34" charset="0"/>
              <a:buChar char="•"/>
            </a:pPr>
            <a:r>
              <a:rPr lang="en-GB" sz="3600" dirty="0"/>
              <a:t>Often troublesome</a:t>
            </a:r>
          </a:p>
          <a:p>
            <a:pPr marL="285750" indent="-285750">
              <a:buFont typeface="Arial" panose="020B0604020202020204" pitchFamily="34" charset="0"/>
              <a:buChar char="•"/>
            </a:pPr>
            <a:r>
              <a:rPr lang="en-GB" sz="3600" dirty="0"/>
              <a:t>Bounded</a:t>
            </a:r>
          </a:p>
        </p:txBody>
      </p:sp>
      <p:sp>
        <p:nvSpPr>
          <p:cNvPr id="6" name="TextBox 5">
            <a:extLst>
              <a:ext uri="{FF2B5EF4-FFF2-40B4-BE49-F238E27FC236}">
                <a16:creationId xmlns:a16="http://schemas.microsoft.com/office/drawing/2014/main" xmlns="" id="{2FC1B65E-7AF0-4E9F-9167-0528498E397C}"/>
              </a:ext>
            </a:extLst>
          </p:cNvPr>
          <p:cNvSpPr txBox="1"/>
          <p:nvPr/>
        </p:nvSpPr>
        <p:spPr>
          <a:xfrm>
            <a:off x="8237989" y="5461233"/>
            <a:ext cx="2927758" cy="369332"/>
          </a:xfrm>
          <a:prstGeom prst="rect">
            <a:avLst/>
          </a:prstGeom>
          <a:noFill/>
        </p:spPr>
        <p:txBody>
          <a:bodyPr wrap="square" rtlCol="0">
            <a:spAutoFit/>
          </a:bodyPr>
          <a:lstStyle/>
          <a:p>
            <a:r>
              <a:rPr lang="en-GB" dirty="0"/>
              <a:t>(Meyer &amp; Land, 2003,2005)</a:t>
            </a:r>
          </a:p>
        </p:txBody>
      </p:sp>
    </p:spTree>
    <p:extLst>
      <p:ext uri="{BB962C8B-B14F-4D97-AF65-F5344CB8AC3E}">
        <p14:creationId xmlns:p14="http://schemas.microsoft.com/office/powerpoint/2010/main" xmlns="" val="251709579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E1955-8058-4CAD-8634-7D5C0CF0318F}"/>
              </a:ext>
            </a:extLst>
          </p:cNvPr>
          <p:cNvSpPr>
            <a:spLocks noGrp="1"/>
          </p:cNvSpPr>
          <p:nvPr>
            <p:ph type="title"/>
          </p:nvPr>
        </p:nvSpPr>
        <p:spPr/>
        <p:txBody>
          <a:bodyPr/>
          <a:lstStyle/>
          <a:p>
            <a:r>
              <a:rPr lang="en-GB" dirty="0"/>
              <a:t>Study Design</a:t>
            </a:r>
          </a:p>
        </p:txBody>
      </p:sp>
      <p:sp>
        <p:nvSpPr>
          <p:cNvPr id="3" name="Content Placeholder 2">
            <a:extLst>
              <a:ext uri="{FF2B5EF4-FFF2-40B4-BE49-F238E27FC236}">
                <a16:creationId xmlns:a16="http://schemas.microsoft.com/office/drawing/2014/main" xmlns="" id="{E998DD2F-0407-42BB-8F81-C1F5B818E9EC}"/>
              </a:ext>
            </a:extLst>
          </p:cNvPr>
          <p:cNvSpPr>
            <a:spLocks noGrp="1"/>
          </p:cNvSpPr>
          <p:nvPr>
            <p:ph idx="1"/>
          </p:nvPr>
        </p:nvSpPr>
        <p:spPr/>
        <p:txBody>
          <a:bodyPr/>
          <a:lstStyle/>
          <a:p>
            <a:r>
              <a:rPr lang="en-GB" dirty="0"/>
              <a:t>Staged design</a:t>
            </a:r>
          </a:p>
          <a:p>
            <a:r>
              <a:rPr lang="en-GB" dirty="0"/>
              <a:t>Transactional curriculum inquiry – 1) entrepreneurs 2) educators 3) students</a:t>
            </a:r>
          </a:p>
          <a:p>
            <a:r>
              <a:rPr lang="en-GB" dirty="0"/>
              <a:t>Stage 1 – Delphi style (entrepreneurs)</a:t>
            </a:r>
          </a:p>
          <a:p>
            <a:r>
              <a:rPr lang="en-GB" dirty="0"/>
              <a:t>Stage 2 – Semi-structured interviews (educators)</a:t>
            </a:r>
          </a:p>
          <a:p>
            <a:r>
              <a:rPr lang="en-GB" dirty="0"/>
              <a:t>Stage 3 – Concept maps (students)</a:t>
            </a:r>
          </a:p>
        </p:txBody>
      </p:sp>
    </p:spTree>
    <p:extLst>
      <p:ext uri="{BB962C8B-B14F-4D97-AF65-F5344CB8AC3E}">
        <p14:creationId xmlns:p14="http://schemas.microsoft.com/office/powerpoint/2010/main" xmlns="" val="383479502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205DDA29-A7E1-47A9-BB0F-5EDB31665770}"/>
              </a:ext>
            </a:extLst>
          </p:cNvPr>
          <p:cNvGrpSpPr/>
          <p:nvPr/>
        </p:nvGrpSpPr>
        <p:grpSpPr>
          <a:xfrm>
            <a:off x="949488" y="2550253"/>
            <a:ext cx="5685824" cy="681857"/>
            <a:chOff x="781858" y="2539513"/>
            <a:chExt cx="5685824" cy="681857"/>
          </a:xfrm>
        </p:grpSpPr>
        <p:pic>
          <p:nvPicPr>
            <p:cNvPr id="40" name="Picture 2" descr="Image result for stick people clip art">
              <a:extLst>
                <a:ext uri="{FF2B5EF4-FFF2-40B4-BE49-F238E27FC236}">
                  <a16:creationId xmlns:a16="http://schemas.microsoft.com/office/drawing/2014/main" xmlns="" id="{A669F372-0FA7-41BC-830B-7A159E875620}"/>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4781494" y="2539513"/>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Image result for stick people clip art">
              <a:extLst>
                <a:ext uri="{FF2B5EF4-FFF2-40B4-BE49-F238E27FC236}">
                  <a16:creationId xmlns:a16="http://schemas.microsoft.com/office/drawing/2014/main" xmlns="" id="{964DF903-B60E-456B-BFD4-9A1D4228D9D8}"/>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781858"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Image result for stick people clip art">
              <a:extLst>
                <a:ext uri="{FF2B5EF4-FFF2-40B4-BE49-F238E27FC236}">
                  <a16:creationId xmlns:a16="http://schemas.microsoft.com/office/drawing/2014/main" xmlns="" id="{3634D7A8-A0E2-4F88-9E99-500C08B1E75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2121300"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 descr="Image result for stick people clip art">
              <a:extLst>
                <a:ext uri="{FF2B5EF4-FFF2-40B4-BE49-F238E27FC236}">
                  <a16:creationId xmlns:a16="http://schemas.microsoft.com/office/drawing/2014/main" xmlns="" id="{687D0B66-1AC5-4F68-836A-C138D6CE817E}"/>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3460742" y="2551648"/>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descr="Image result for stick people clip art">
              <a:extLst>
                <a:ext uri="{FF2B5EF4-FFF2-40B4-BE49-F238E27FC236}">
                  <a16:creationId xmlns:a16="http://schemas.microsoft.com/office/drawing/2014/main" xmlns="" id="{80866736-9486-4801-A25C-690957E2A349}"/>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xmlns="" val="0"/>
                </a:ext>
              </a:extLst>
            </a:blip>
            <a:srcRect r="74113"/>
            <a:stretch/>
          </p:blipFill>
          <p:spPr bwMode="auto">
            <a:xfrm>
              <a:off x="6120936" y="2551647"/>
              <a:ext cx="346746" cy="66972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Title 1">
            <a:extLst>
              <a:ext uri="{FF2B5EF4-FFF2-40B4-BE49-F238E27FC236}">
                <a16:creationId xmlns:a16="http://schemas.microsoft.com/office/drawing/2014/main" xmlns="" id="{20EEA434-DB7A-4D87-8646-934A70CD0A68}"/>
              </a:ext>
            </a:extLst>
          </p:cNvPr>
          <p:cNvSpPr>
            <a:spLocks noGrp="1"/>
          </p:cNvSpPr>
          <p:nvPr>
            <p:ph type="title"/>
          </p:nvPr>
        </p:nvSpPr>
        <p:spPr/>
        <p:txBody>
          <a:bodyPr/>
          <a:lstStyle/>
          <a:p>
            <a:r>
              <a:rPr lang="en-GB" dirty="0"/>
              <a:t>Delphi</a:t>
            </a:r>
          </a:p>
        </p:txBody>
      </p:sp>
      <p:sp>
        <p:nvSpPr>
          <p:cNvPr id="5" name="TextBox 4">
            <a:extLst>
              <a:ext uri="{FF2B5EF4-FFF2-40B4-BE49-F238E27FC236}">
                <a16:creationId xmlns:a16="http://schemas.microsoft.com/office/drawing/2014/main" xmlns="" id="{34149C92-C517-4B1F-B098-697C90AEA877}"/>
              </a:ext>
            </a:extLst>
          </p:cNvPr>
          <p:cNvSpPr txBox="1"/>
          <p:nvPr/>
        </p:nvSpPr>
        <p:spPr>
          <a:xfrm>
            <a:off x="1598166" y="2689707"/>
            <a:ext cx="4026715" cy="369332"/>
          </a:xfrm>
          <a:prstGeom prst="rect">
            <a:avLst/>
          </a:prstGeom>
          <a:noFill/>
        </p:spPr>
        <p:txBody>
          <a:bodyPr wrap="square" rtlCol="0">
            <a:spAutoFit/>
          </a:bodyPr>
          <a:lstStyle/>
          <a:p>
            <a:r>
              <a:rPr lang="en-GB" dirty="0"/>
              <a:t>interviews with17 expert entrepreneurs</a:t>
            </a:r>
          </a:p>
        </p:txBody>
      </p:sp>
      <p:grpSp>
        <p:nvGrpSpPr>
          <p:cNvPr id="11" name="Group 10">
            <a:extLst>
              <a:ext uri="{FF2B5EF4-FFF2-40B4-BE49-F238E27FC236}">
                <a16:creationId xmlns:a16="http://schemas.microsoft.com/office/drawing/2014/main" xmlns="" id="{99255614-D793-42B7-8AEC-327E999CABF3}"/>
              </a:ext>
            </a:extLst>
          </p:cNvPr>
          <p:cNvGrpSpPr/>
          <p:nvPr/>
        </p:nvGrpSpPr>
        <p:grpSpPr>
          <a:xfrm>
            <a:off x="8022362" y="1951816"/>
            <a:ext cx="2275196" cy="1802437"/>
            <a:chOff x="8022362" y="1951816"/>
            <a:chExt cx="2275196" cy="1802437"/>
          </a:xfrm>
        </p:grpSpPr>
        <p:pic>
          <p:nvPicPr>
            <p:cNvPr id="1028" name="Picture 4" descr="Image result for jewel clip art">
              <a:extLst>
                <a:ext uri="{FF2B5EF4-FFF2-40B4-BE49-F238E27FC236}">
                  <a16:creationId xmlns:a16="http://schemas.microsoft.com/office/drawing/2014/main" xmlns="" id="{6B8A1B3E-381B-4C85-AF67-F9F7BDB2344F}"/>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770851" y="1951816"/>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Image result for jewel clip art">
              <a:extLst>
                <a:ext uri="{FF2B5EF4-FFF2-40B4-BE49-F238E27FC236}">
                  <a16:creationId xmlns:a16="http://schemas.microsoft.com/office/drawing/2014/main" xmlns="" id="{E3C446CA-7231-44C2-9388-1E2E491510A0}"/>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022362" y="1953694"/>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Image result for jewel clip art">
              <a:extLst>
                <a:ext uri="{FF2B5EF4-FFF2-40B4-BE49-F238E27FC236}">
                  <a16:creationId xmlns:a16="http://schemas.microsoft.com/office/drawing/2014/main" xmlns="" id="{1531F90B-D93D-43C4-9642-79AD37B67ABB}"/>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9523952" y="1952295"/>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jewel clip art">
              <a:extLst>
                <a:ext uri="{FF2B5EF4-FFF2-40B4-BE49-F238E27FC236}">
                  <a16:creationId xmlns:a16="http://schemas.microsoft.com/office/drawing/2014/main" xmlns="" id="{9510482E-E954-4923-9875-EAC5A0D299D8}"/>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rot="21320911">
              <a:off x="8793465" y="2551647"/>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jewel clip art">
              <a:extLst>
                <a:ext uri="{FF2B5EF4-FFF2-40B4-BE49-F238E27FC236}">
                  <a16:creationId xmlns:a16="http://schemas.microsoft.com/office/drawing/2014/main" xmlns="" id="{5D98B0F5-9BC7-446E-9B06-CAA51FE6F041}"/>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096028" y="2551646"/>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Image result for jewel clip art">
              <a:extLst>
                <a:ext uri="{FF2B5EF4-FFF2-40B4-BE49-F238E27FC236}">
                  <a16:creationId xmlns:a16="http://schemas.microsoft.com/office/drawing/2014/main" xmlns="" id="{FBF3DD7E-498A-4C50-8429-D7D65E2B4827}"/>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9536707" y="2551647"/>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Image result for jewel clip art">
              <a:extLst>
                <a:ext uri="{FF2B5EF4-FFF2-40B4-BE49-F238E27FC236}">
                  <a16:creationId xmlns:a16="http://schemas.microsoft.com/office/drawing/2014/main" xmlns="" id="{014E8AB4-AD8E-4BC6-B595-C9ACD2FA470D}"/>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866992" y="3166556"/>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Image result for jewel clip art">
              <a:extLst>
                <a:ext uri="{FF2B5EF4-FFF2-40B4-BE49-F238E27FC236}">
                  <a16:creationId xmlns:a16="http://schemas.microsoft.com/office/drawing/2014/main" xmlns="" id="{2F6F7B1F-7055-41F6-A3A3-D623C501B6BF}"/>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113819" y="3149598"/>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Image result for jewel clip art">
              <a:extLst>
                <a:ext uri="{FF2B5EF4-FFF2-40B4-BE49-F238E27FC236}">
                  <a16:creationId xmlns:a16="http://schemas.microsoft.com/office/drawing/2014/main" xmlns="" id="{DEB7CF60-8F9D-4DD6-8E54-32FCA7FFB508}"/>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9602583" y="3151692"/>
              <a:ext cx="694975" cy="58769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extBox 8">
            <a:extLst>
              <a:ext uri="{FF2B5EF4-FFF2-40B4-BE49-F238E27FC236}">
                <a16:creationId xmlns:a16="http://schemas.microsoft.com/office/drawing/2014/main" xmlns="" id="{2606579C-F47B-4D60-884A-7C0BD9BFF288}"/>
              </a:ext>
            </a:extLst>
          </p:cNvPr>
          <p:cNvSpPr txBox="1"/>
          <p:nvPr/>
        </p:nvSpPr>
        <p:spPr>
          <a:xfrm>
            <a:off x="7609318" y="2463695"/>
            <a:ext cx="3434124" cy="646331"/>
          </a:xfrm>
          <a:prstGeom prst="rect">
            <a:avLst/>
          </a:prstGeom>
          <a:noFill/>
        </p:spPr>
        <p:txBody>
          <a:bodyPr wrap="square" rtlCol="0">
            <a:spAutoFit/>
          </a:bodyPr>
          <a:lstStyle/>
          <a:p>
            <a:pPr algn="ctr"/>
            <a:r>
              <a:rPr lang="en-GB" dirty="0"/>
              <a:t>9 suggested candidate threshold concepts</a:t>
            </a:r>
          </a:p>
        </p:txBody>
      </p:sp>
      <p:grpSp>
        <p:nvGrpSpPr>
          <p:cNvPr id="32" name="Group 31">
            <a:extLst>
              <a:ext uri="{FF2B5EF4-FFF2-40B4-BE49-F238E27FC236}">
                <a16:creationId xmlns:a16="http://schemas.microsoft.com/office/drawing/2014/main" xmlns="" id="{FFB0431F-B904-4C5E-9287-E28DCBF59D5D}"/>
              </a:ext>
            </a:extLst>
          </p:cNvPr>
          <p:cNvGrpSpPr/>
          <p:nvPr/>
        </p:nvGrpSpPr>
        <p:grpSpPr>
          <a:xfrm>
            <a:off x="1451579" y="3651109"/>
            <a:ext cx="4018326" cy="669722"/>
            <a:chOff x="1427434" y="3374936"/>
            <a:chExt cx="4018326" cy="669722"/>
          </a:xfrm>
        </p:grpSpPr>
        <p:grpSp>
          <p:nvGrpSpPr>
            <p:cNvPr id="33" name="Group 32">
              <a:extLst>
                <a:ext uri="{FF2B5EF4-FFF2-40B4-BE49-F238E27FC236}">
                  <a16:creationId xmlns:a16="http://schemas.microsoft.com/office/drawing/2014/main" xmlns="" id="{067E1DFA-242E-42A7-8715-44921986C782}"/>
                </a:ext>
              </a:extLst>
            </p:cNvPr>
            <p:cNvGrpSpPr/>
            <p:nvPr/>
          </p:nvGrpSpPr>
          <p:grpSpPr>
            <a:xfrm>
              <a:off x="1427434" y="3374936"/>
              <a:ext cx="4018326" cy="669722"/>
              <a:chOff x="781858" y="2551648"/>
              <a:chExt cx="4018326" cy="669722"/>
            </a:xfrm>
          </p:grpSpPr>
          <p:pic>
            <p:nvPicPr>
              <p:cNvPr id="35" name="Picture 2" descr="Image result for stick people clip art">
                <a:extLst>
                  <a:ext uri="{FF2B5EF4-FFF2-40B4-BE49-F238E27FC236}">
                    <a16:creationId xmlns:a16="http://schemas.microsoft.com/office/drawing/2014/main" xmlns="" id="{F5A24BD0-97D0-4C64-93D9-63B5DB34AF0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781858"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Image result for stick people clip art">
                <a:extLst>
                  <a:ext uri="{FF2B5EF4-FFF2-40B4-BE49-F238E27FC236}">
                    <a16:creationId xmlns:a16="http://schemas.microsoft.com/office/drawing/2014/main" xmlns="" id="{62297AFF-6EF9-4C40-82A2-009A61733E3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2121300"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Image result for stick people clip art">
                <a:extLst>
                  <a:ext uri="{FF2B5EF4-FFF2-40B4-BE49-F238E27FC236}">
                    <a16:creationId xmlns:a16="http://schemas.microsoft.com/office/drawing/2014/main" xmlns="" id="{00CDFFA0-0932-4C23-8A62-01D52B83CF59}"/>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3460742" y="2551648"/>
                <a:ext cx="1339442" cy="66972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8" name="TextBox 27">
              <a:extLst>
                <a:ext uri="{FF2B5EF4-FFF2-40B4-BE49-F238E27FC236}">
                  <a16:creationId xmlns:a16="http://schemas.microsoft.com/office/drawing/2014/main" xmlns="" id="{43487E41-37E6-40AD-A52D-BCF1F3140C65}"/>
                </a:ext>
              </a:extLst>
            </p:cNvPr>
            <p:cNvSpPr txBox="1"/>
            <p:nvPr/>
          </p:nvSpPr>
          <p:spPr>
            <a:xfrm>
              <a:off x="1717040" y="3460404"/>
              <a:ext cx="3728720" cy="369332"/>
            </a:xfrm>
            <a:prstGeom prst="rect">
              <a:avLst/>
            </a:prstGeom>
            <a:noFill/>
          </p:spPr>
          <p:txBody>
            <a:bodyPr wrap="square" rtlCol="0">
              <a:spAutoFit/>
            </a:bodyPr>
            <a:lstStyle/>
            <a:p>
              <a:r>
                <a:rPr lang="en-GB" dirty="0"/>
                <a:t>rating by 12 expert entrepreneurs </a:t>
              </a:r>
            </a:p>
          </p:txBody>
        </p:sp>
      </p:grpSp>
      <p:grpSp>
        <p:nvGrpSpPr>
          <p:cNvPr id="31" name="Group 30">
            <a:extLst>
              <a:ext uri="{FF2B5EF4-FFF2-40B4-BE49-F238E27FC236}">
                <a16:creationId xmlns:a16="http://schemas.microsoft.com/office/drawing/2014/main" xmlns="" id="{E8053ED1-C50D-457C-B902-9DE5E2BBDBD7}"/>
              </a:ext>
            </a:extLst>
          </p:cNvPr>
          <p:cNvGrpSpPr/>
          <p:nvPr/>
        </p:nvGrpSpPr>
        <p:grpSpPr>
          <a:xfrm>
            <a:off x="1823256" y="4865183"/>
            <a:ext cx="4297680" cy="669722"/>
            <a:chOff x="1823256" y="4214943"/>
            <a:chExt cx="4297680" cy="669722"/>
          </a:xfrm>
        </p:grpSpPr>
        <p:grpSp>
          <p:nvGrpSpPr>
            <p:cNvPr id="10" name="Group 9">
              <a:extLst>
                <a:ext uri="{FF2B5EF4-FFF2-40B4-BE49-F238E27FC236}">
                  <a16:creationId xmlns:a16="http://schemas.microsoft.com/office/drawing/2014/main" xmlns="" id="{DA663358-5664-4E3F-8553-98A5BEDB21D4}"/>
                </a:ext>
              </a:extLst>
            </p:cNvPr>
            <p:cNvGrpSpPr/>
            <p:nvPr/>
          </p:nvGrpSpPr>
          <p:grpSpPr>
            <a:xfrm>
              <a:off x="1926996" y="4214943"/>
              <a:ext cx="3402751" cy="669722"/>
              <a:chOff x="781858" y="2551648"/>
              <a:chExt cx="3402751" cy="669722"/>
            </a:xfrm>
          </p:grpSpPr>
          <p:pic>
            <p:nvPicPr>
              <p:cNvPr id="1026" name="Picture 2" descr="Image result for stick people clip art">
                <a:extLst>
                  <a:ext uri="{FF2B5EF4-FFF2-40B4-BE49-F238E27FC236}">
                    <a16:creationId xmlns:a16="http://schemas.microsoft.com/office/drawing/2014/main" xmlns="" id="{35247160-1DD9-4ACE-AD90-FB0028A8F1C4}"/>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781858"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mage result for stick people clip art">
                <a:extLst>
                  <a:ext uri="{FF2B5EF4-FFF2-40B4-BE49-F238E27FC236}">
                    <a16:creationId xmlns:a16="http://schemas.microsoft.com/office/drawing/2014/main" xmlns="" id="{9B69B8A0-E3DE-453A-B5E6-08DB13704F6C}"/>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2121300" y="2551649"/>
                <a:ext cx="1339442" cy="66972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mage result for stick people clip art">
                <a:extLst>
                  <a:ext uri="{FF2B5EF4-FFF2-40B4-BE49-F238E27FC236}">
                    <a16:creationId xmlns:a16="http://schemas.microsoft.com/office/drawing/2014/main" xmlns="" id="{0A8360DB-5CD6-4E22-A239-9BAE80F7C5CE}"/>
                  </a:ext>
                </a:extLst>
              </p:cNvPr>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xmlns="" val="0"/>
                  </a:ext>
                </a:extLst>
              </a:blip>
              <a:srcRect l="49811"/>
              <a:stretch/>
            </p:blipFill>
            <p:spPr bwMode="auto">
              <a:xfrm>
                <a:off x="3512364" y="2551648"/>
                <a:ext cx="672245" cy="66972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9" name="TextBox 28">
              <a:extLst>
                <a:ext uri="{FF2B5EF4-FFF2-40B4-BE49-F238E27FC236}">
                  <a16:creationId xmlns:a16="http://schemas.microsoft.com/office/drawing/2014/main" xmlns="" id="{BB814371-4660-47B6-9126-90C131973D5C}"/>
                </a:ext>
              </a:extLst>
            </p:cNvPr>
            <p:cNvSpPr txBox="1"/>
            <p:nvPr/>
          </p:nvSpPr>
          <p:spPr>
            <a:xfrm>
              <a:off x="1823256" y="4328160"/>
              <a:ext cx="4297680" cy="369332"/>
            </a:xfrm>
            <a:prstGeom prst="rect">
              <a:avLst/>
            </a:prstGeom>
            <a:noFill/>
          </p:spPr>
          <p:txBody>
            <a:bodyPr wrap="square" rtlCol="0">
              <a:spAutoFit/>
            </a:bodyPr>
            <a:lstStyle/>
            <a:p>
              <a:r>
                <a:rPr lang="en-GB" dirty="0"/>
                <a:t>voting by 10 expert entrepreneurs</a:t>
              </a:r>
            </a:p>
          </p:txBody>
        </p:sp>
      </p:grpSp>
      <p:grpSp>
        <p:nvGrpSpPr>
          <p:cNvPr id="45" name="Group 44">
            <a:extLst>
              <a:ext uri="{FF2B5EF4-FFF2-40B4-BE49-F238E27FC236}">
                <a16:creationId xmlns:a16="http://schemas.microsoft.com/office/drawing/2014/main" xmlns="" id="{6FE4C39D-9D29-47C7-8BCB-77B1223B2600}"/>
              </a:ext>
            </a:extLst>
          </p:cNvPr>
          <p:cNvGrpSpPr/>
          <p:nvPr/>
        </p:nvGrpSpPr>
        <p:grpSpPr>
          <a:xfrm>
            <a:off x="8150547" y="4583275"/>
            <a:ext cx="2135654" cy="1190258"/>
            <a:chOff x="8096028" y="2551646"/>
            <a:chExt cx="2135654" cy="1190258"/>
          </a:xfrm>
        </p:grpSpPr>
        <p:pic>
          <p:nvPicPr>
            <p:cNvPr id="49" name="Picture 4" descr="Image result for jewel clip art">
              <a:extLst>
                <a:ext uri="{FF2B5EF4-FFF2-40B4-BE49-F238E27FC236}">
                  <a16:creationId xmlns:a16="http://schemas.microsoft.com/office/drawing/2014/main" xmlns="" id="{87B19069-4D65-4215-B2F3-9E667BCEBEB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rot="21320911">
              <a:off x="8793465" y="2551647"/>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Image result for jewel clip art">
              <a:extLst>
                <a:ext uri="{FF2B5EF4-FFF2-40B4-BE49-F238E27FC236}">
                  <a16:creationId xmlns:a16="http://schemas.microsoft.com/office/drawing/2014/main" xmlns="" id="{3076DA5E-8291-4ED0-9E6D-7EC70F0AE805}"/>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096028" y="2551646"/>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Image result for jewel clip art">
              <a:extLst>
                <a:ext uri="{FF2B5EF4-FFF2-40B4-BE49-F238E27FC236}">
                  <a16:creationId xmlns:a16="http://schemas.microsoft.com/office/drawing/2014/main" xmlns="" id="{6D340169-C6B9-4BF0-96E5-FD1B9B5FB8A5}"/>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9536707" y="2551647"/>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Image result for jewel clip art">
              <a:extLst>
                <a:ext uri="{FF2B5EF4-FFF2-40B4-BE49-F238E27FC236}">
                  <a16:creationId xmlns:a16="http://schemas.microsoft.com/office/drawing/2014/main" xmlns="" id="{928DCD68-3BC1-4869-8ECE-2C792C46349E}"/>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8464985" y="3154207"/>
              <a:ext cx="694975" cy="587697"/>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Image result for jewel clip art">
              <a:extLst>
                <a:ext uri="{FF2B5EF4-FFF2-40B4-BE49-F238E27FC236}">
                  <a16:creationId xmlns:a16="http://schemas.microsoft.com/office/drawing/2014/main" xmlns="" id="{FA873744-42C1-40CC-A50C-03A0A6140B35}"/>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9200576" y="3139343"/>
              <a:ext cx="694975" cy="58769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0" name="TextBox 29">
            <a:extLst>
              <a:ext uri="{FF2B5EF4-FFF2-40B4-BE49-F238E27FC236}">
                <a16:creationId xmlns:a16="http://schemas.microsoft.com/office/drawing/2014/main" xmlns="" id="{D1C88692-8715-45D6-A3F6-3DC220C5A835}"/>
              </a:ext>
            </a:extLst>
          </p:cNvPr>
          <p:cNvSpPr txBox="1"/>
          <p:nvPr/>
        </p:nvSpPr>
        <p:spPr>
          <a:xfrm>
            <a:off x="8118827" y="4784310"/>
            <a:ext cx="2164080" cy="646331"/>
          </a:xfrm>
          <a:prstGeom prst="rect">
            <a:avLst/>
          </a:prstGeom>
          <a:noFill/>
        </p:spPr>
        <p:txBody>
          <a:bodyPr wrap="square" rtlCol="0">
            <a:spAutoFit/>
          </a:bodyPr>
          <a:lstStyle/>
          <a:p>
            <a:pPr algn="ctr"/>
            <a:r>
              <a:rPr lang="en-GB" dirty="0"/>
              <a:t>5 candidate threshold concepts</a:t>
            </a:r>
          </a:p>
        </p:txBody>
      </p:sp>
    </p:spTree>
    <p:extLst>
      <p:ext uri="{BB962C8B-B14F-4D97-AF65-F5344CB8AC3E}">
        <p14:creationId xmlns:p14="http://schemas.microsoft.com/office/powerpoint/2010/main" xmlns="" val="11495927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4CE88-65B4-4A18-899D-18D875BBFE82}"/>
              </a:ext>
            </a:extLst>
          </p:cNvPr>
          <p:cNvSpPr>
            <a:spLocks noGrp="1"/>
          </p:cNvSpPr>
          <p:nvPr>
            <p:ph type="title"/>
          </p:nvPr>
        </p:nvSpPr>
        <p:spPr/>
        <p:txBody>
          <a:bodyPr/>
          <a:lstStyle/>
          <a:p>
            <a:r>
              <a:rPr lang="en-GB" dirty="0"/>
              <a:t>Definition of an expert entrepreneur</a:t>
            </a:r>
          </a:p>
        </p:txBody>
      </p:sp>
      <p:sp>
        <p:nvSpPr>
          <p:cNvPr id="3" name="Content Placeholder 2">
            <a:extLst>
              <a:ext uri="{FF2B5EF4-FFF2-40B4-BE49-F238E27FC236}">
                <a16:creationId xmlns:a16="http://schemas.microsoft.com/office/drawing/2014/main" xmlns="" id="{A1D4B2F5-B8DF-4FE1-A209-20A2CDBF9D63}"/>
              </a:ext>
            </a:extLst>
          </p:cNvPr>
          <p:cNvSpPr>
            <a:spLocks noGrp="1"/>
          </p:cNvSpPr>
          <p:nvPr>
            <p:ph idx="1"/>
          </p:nvPr>
        </p:nvSpPr>
        <p:spPr/>
        <p:txBody>
          <a:bodyPr/>
          <a:lstStyle/>
          <a:p>
            <a:r>
              <a:rPr lang="en-GB" dirty="0"/>
              <a:t>“a person who, either individually or working as part of a team, had founded one or more companies, remained a full time founder/ entrepreneur for 10 years or more…” (</a:t>
            </a:r>
            <a:r>
              <a:rPr lang="en-GB" dirty="0" err="1"/>
              <a:t>Sarasvathy</a:t>
            </a:r>
            <a:r>
              <a:rPr lang="en-GB" dirty="0"/>
              <a:t>, 2008)</a:t>
            </a:r>
          </a:p>
          <a:p>
            <a:r>
              <a:rPr lang="en-GB" dirty="0"/>
              <a:t>Founded at least one company with a turnover of more than £2M</a:t>
            </a:r>
          </a:p>
          <a:p>
            <a:r>
              <a:rPr lang="en-GB" dirty="0"/>
              <a:t>Founded at least one company which employed more than 20 people</a:t>
            </a:r>
          </a:p>
        </p:txBody>
      </p:sp>
    </p:spTree>
    <p:extLst>
      <p:ext uri="{BB962C8B-B14F-4D97-AF65-F5344CB8AC3E}">
        <p14:creationId xmlns:p14="http://schemas.microsoft.com/office/powerpoint/2010/main" xmlns="" val="21750459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alpha val="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9A2AD-C661-476C-A010-90AF38FBD971}"/>
              </a:ext>
            </a:extLst>
          </p:cNvPr>
          <p:cNvSpPr>
            <a:spLocks noGrp="1"/>
          </p:cNvSpPr>
          <p:nvPr>
            <p:ph type="title"/>
          </p:nvPr>
        </p:nvSpPr>
        <p:spPr/>
        <p:txBody>
          <a:bodyPr/>
          <a:lstStyle/>
          <a:p>
            <a:r>
              <a:rPr lang="en-GB" dirty="0"/>
              <a:t>Candidate threshold concepts of entrepreneurship</a:t>
            </a:r>
          </a:p>
        </p:txBody>
      </p:sp>
      <p:grpSp>
        <p:nvGrpSpPr>
          <p:cNvPr id="22" name="Group 21">
            <a:extLst>
              <a:ext uri="{FF2B5EF4-FFF2-40B4-BE49-F238E27FC236}">
                <a16:creationId xmlns:a16="http://schemas.microsoft.com/office/drawing/2014/main" xmlns="" id="{3CE99333-5DB1-4A83-A9BA-1C14F303239F}"/>
              </a:ext>
            </a:extLst>
          </p:cNvPr>
          <p:cNvGrpSpPr/>
          <p:nvPr/>
        </p:nvGrpSpPr>
        <p:grpSpPr>
          <a:xfrm>
            <a:off x="3463259" y="2015732"/>
            <a:ext cx="5091461" cy="3970373"/>
            <a:chOff x="1451579" y="2015732"/>
            <a:chExt cx="5091461" cy="3970373"/>
          </a:xfrm>
        </p:grpSpPr>
        <p:sp>
          <p:nvSpPr>
            <p:cNvPr id="10" name="Rectangle 9">
              <a:extLst>
                <a:ext uri="{FF2B5EF4-FFF2-40B4-BE49-F238E27FC236}">
                  <a16:creationId xmlns:a16="http://schemas.microsoft.com/office/drawing/2014/main" xmlns="" id="{0AA21C57-10CF-4F1B-91AB-D0C41D7B1B52}"/>
                </a:ext>
              </a:extLst>
            </p:cNvPr>
            <p:cNvSpPr/>
            <p:nvPr/>
          </p:nvSpPr>
          <p:spPr>
            <a:xfrm>
              <a:off x="1451579" y="2015732"/>
              <a:ext cx="4680927" cy="3970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2" name="Picture 11">
              <a:extLst>
                <a:ext uri="{FF2B5EF4-FFF2-40B4-BE49-F238E27FC236}">
                  <a16:creationId xmlns:a16="http://schemas.microsoft.com/office/drawing/2014/main" xmlns="" id="{DCC2B49C-4DB1-4810-B129-CCB752257D4D}"/>
                </a:ext>
              </a:extLst>
            </p:cNvPr>
            <p:cNvPicPr>
              <a:picLocks noChangeAspect="1"/>
            </p:cNvPicPr>
            <p:nvPr/>
          </p:nvPicPr>
          <p:blipFill>
            <a:blip r:embed="rId2" cstate="print"/>
            <a:stretch>
              <a:fillRect/>
            </a:stretch>
          </p:blipFill>
          <p:spPr>
            <a:xfrm>
              <a:off x="1628664" y="2969081"/>
              <a:ext cx="934538" cy="732000"/>
            </a:xfrm>
            <a:prstGeom prst="rect">
              <a:avLst/>
            </a:prstGeom>
          </p:spPr>
        </p:pic>
        <p:pic>
          <p:nvPicPr>
            <p:cNvPr id="13" name="Picture 12">
              <a:extLst>
                <a:ext uri="{FF2B5EF4-FFF2-40B4-BE49-F238E27FC236}">
                  <a16:creationId xmlns:a16="http://schemas.microsoft.com/office/drawing/2014/main" xmlns="" id="{8E1694F6-1534-4284-BC76-E4DB5E4271C5}"/>
                </a:ext>
              </a:extLst>
            </p:cNvPr>
            <p:cNvPicPr>
              <a:picLocks noChangeAspect="1"/>
            </p:cNvPicPr>
            <p:nvPr/>
          </p:nvPicPr>
          <p:blipFill>
            <a:blip r:embed="rId3" cstate="print"/>
            <a:stretch>
              <a:fillRect/>
            </a:stretch>
          </p:blipFill>
          <p:spPr>
            <a:xfrm>
              <a:off x="1628664" y="2129168"/>
              <a:ext cx="898594" cy="848276"/>
            </a:xfrm>
            <a:prstGeom prst="rect">
              <a:avLst/>
            </a:prstGeom>
          </p:spPr>
        </p:pic>
        <p:pic>
          <p:nvPicPr>
            <p:cNvPr id="14" name="Picture 13">
              <a:extLst>
                <a:ext uri="{FF2B5EF4-FFF2-40B4-BE49-F238E27FC236}">
                  <a16:creationId xmlns:a16="http://schemas.microsoft.com/office/drawing/2014/main" xmlns="" id="{E288ED08-18F6-46B3-8D9B-5A3573C8BF24}"/>
                </a:ext>
              </a:extLst>
            </p:cNvPr>
            <p:cNvPicPr>
              <a:picLocks noChangeAspect="1"/>
            </p:cNvPicPr>
            <p:nvPr/>
          </p:nvPicPr>
          <p:blipFill>
            <a:blip r:embed="rId4" cstate="print"/>
            <a:stretch>
              <a:fillRect/>
            </a:stretch>
          </p:blipFill>
          <p:spPr>
            <a:xfrm>
              <a:off x="1664608" y="3600306"/>
              <a:ext cx="898594" cy="840000"/>
            </a:xfrm>
            <a:prstGeom prst="rect">
              <a:avLst/>
            </a:prstGeom>
          </p:spPr>
        </p:pic>
        <p:pic>
          <p:nvPicPr>
            <p:cNvPr id="15" name="Picture 14">
              <a:extLst>
                <a:ext uri="{FF2B5EF4-FFF2-40B4-BE49-F238E27FC236}">
                  <a16:creationId xmlns:a16="http://schemas.microsoft.com/office/drawing/2014/main" xmlns="" id="{38A79E95-C37A-4F32-A395-1D89EBF4087B}"/>
                </a:ext>
              </a:extLst>
            </p:cNvPr>
            <p:cNvPicPr>
              <a:picLocks noChangeAspect="1"/>
            </p:cNvPicPr>
            <p:nvPr/>
          </p:nvPicPr>
          <p:blipFill>
            <a:blip r:embed="rId5" cstate="print"/>
            <a:stretch>
              <a:fillRect/>
            </a:stretch>
          </p:blipFill>
          <p:spPr>
            <a:xfrm>
              <a:off x="1616683" y="4427776"/>
              <a:ext cx="910575" cy="900000"/>
            </a:xfrm>
            <a:prstGeom prst="rect">
              <a:avLst/>
            </a:prstGeom>
          </p:spPr>
        </p:pic>
        <p:pic>
          <p:nvPicPr>
            <p:cNvPr id="16" name="Picture 15">
              <a:extLst>
                <a:ext uri="{FF2B5EF4-FFF2-40B4-BE49-F238E27FC236}">
                  <a16:creationId xmlns:a16="http://schemas.microsoft.com/office/drawing/2014/main" xmlns="" id="{AFA5A554-38D2-4C25-80A4-C7173F19DA4B}"/>
                </a:ext>
              </a:extLst>
            </p:cNvPr>
            <p:cNvPicPr>
              <a:picLocks noChangeAspect="1"/>
            </p:cNvPicPr>
            <p:nvPr/>
          </p:nvPicPr>
          <p:blipFill>
            <a:blip r:embed="rId6" cstate="print"/>
            <a:stretch>
              <a:fillRect/>
            </a:stretch>
          </p:blipFill>
          <p:spPr>
            <a:xfrm>
              <a:off x="1737383" y="5275808"/>
              <a:ext cx="753043" cy="683236"/>
            </a:xfrm>
            <a:prstGeom prst="rect">
              <a:avLst/>
            </a:prstGeom>
          </p:spPr>
        </p:pic>
        <p:sp>
          <p:nvSpPr>
            <p:cNvPr id="17" name="TextBox 16">
              <a:extLst>
                <a:ext uri="{FF2B5EF4-FFF2-40B4-BE49-F238E27FC236}">
                  <a16:creationId xmlns:a16="http://schemas.microsoft.com/office/drawing/2014/main" xmlns="" id="{846A69F6-A02E-4D1B-8065-2F1EC6E28FF1}"/>
                </a:ext>
              </a:extLst>
            </p:cNvPr>
            <p:cNvSpPr txBox="1"/>
            <p:nvPr/>
          </p:nvSpPr>
          <p:spPr>
            <a:xfrm>
              <a:off x="3116668" y="2380869"/>
              <a:ext cx="3426372" cy="457200"/>
            </a:xfrm>
            <a:prstGeom prst="rect">
              <a:avLst/>
            </a:prstGeom>
            <a:noFill/>
          </p:spPr>
          <p:txBody>
            <a:bodyPr wrap="square" rtlCol="0">
              <a:spAutoFit/>
            </a:bodyPr>
            <a:lstStyle/>
            <a:p>
              <a:r>
                <a:rPr lang="en-GB" sz="2400" dirty="0"/>
                <a:t>Self-efficacy</a:t>
              </a:r>
            </a:p>
          </p:txBody>
        </p:sp>
        <p:sp>
          <p:nvSpPr>
            <p:cNvPr id="18" name="TextBox 17">
              <a:extLst>
                <a:ext uri="{FF2B5EF4-FFF2-40B4-BE49-F238E27FC236}">
                  <a16:creationId xmlns:a16="http://schemas.microsoft.com/office/drawing/2014/main" xmlns="" id="{9094AFCA-237C-46A5-A2EB-A70EB229E58E}"/>
                </a:ext>
              </a:extLst>
            </p:cNvPr>
            <p:cNvSpPr txBox="1"/>
            <p:nvPr/>
          </p:nvSpPr>
          <p:spPr>
            <a:xfrm>
              <a:off x="3107376" y="3129229"/>
              <a:ext cx="2343807" cy="457200"/>
            </a:xfrm>
            <a:prstGeom prst="rect">
              <a:avLst/>
            </a:prstGeom>
            <a:noFill/>
          </p:spPr>
          <p:txBody>
            <a:bodyPr wrap="square" rtlCol="0">
              <a:spAutoFit/>
            </a:bodyPr>
            <a:lstStyle/>
            <a:p>
              <a:r>
                <a:rPr lang="en-GB" sz="2400" dirty="0"/>
                <a:t>Opportunity</a:t>
              </a:r>
            </a:p>
          </p:txBody>
        </p:sp>
        <p:sp>
          <p:nvSpPr>
            <p:cNvPr id="19" name="TextBox 18">
              <a:extLst>
                <a:ext uri="{FF2B5EF4-FFF2-40B4-BE49-F238E27FC236}">
                  <a16:creationId xmlns:a16="http://schemas.microsoft.com/office/drawing/2014/main" xmlns="" id="{3179CA59-44E9-425D-8548-04D764AAE185}"/>
                </a:ext>
              </a:extLst>
            </p:cNvPr>
            <p:cNvSpPr txBox="1"/>
            <p:nvPr/>
          </p:nvSpPr>
          <p:spPr>
            <a:xfrm>
              <a:off x="3116668" y="3850773"/>
              <a:ext cx="1839310" cy="457200"/>
            </a:xfrm>
            <a:prstGeom prst="rect">
              <a:avLst/>
            </a:prstGeom>
            <a:noFill/>
          </p:spPr>
          <p:txBody>
            <a:bodyPr wrap="square" rtlCol="0">
              <a:spAutoFit/>
            </a:bodyPr>
            <a:lstStyle/>
            <a:p>
              <a:r>
                <a:rPr lang="en-GB" sz="2400" dirty="0"/>
                <a:t>Risk</a:t>
              </a:r>
            </a:p>
          </p:txBody>
        </p:sp>
        <p:sp>
          <p:nvSpPr>
            <p:cNvPr id="20" name="TextBox 19">
              <a:extLst>
                <a:ext uri="{FF2B5EF4-FFF2-40B4-BE49-F238E27FC236}">
                  <a16:creationId xmlns:a16="http://schemas.microsoft.com/office/drawing/2014/main" xmlns="" id="{B3EEE35D-E63C-4580-BFAE-FA5AFD3A3B4D}"/>
                </a:ext>
              </a:extLst>
            </p:cNvPr>
            <p:cNvSpPr txBox="1"/>
            <p:nvPr/>
          </p:nvSpPr>
          <p:spPr>
            <a:xfrm>
              <a:off x="3107376" y="4618357"/>
              <a:ext cx="1828800" cy="457200"/>
            </a:xfrm>
            <a:prstGeom prst="rect">
              <a:avLst/>
            </a:prstGeom>
            <a:noFill/>
          </p:spPr>
          <p:txBody>
            <a:bodyPr wrap="square" rtlCol="0">
              <a:spAutoFit/>
            </a:bodyPr>
            <a:lstStyle/>
            <a:p>
              <a:r>
                <a:rPr lang="en-GB" sz="2400" dirty="0"/>
                <a:t>Focus</a:t>
              </a:r>
            </a:p>
          </p:txBody>
        </p:sp>
        <p:sp>
          <p:nvSpPr>
            <p:cNvPr id="21" name="TextBox 20">
              <a:extLst>
                <a:ext uri="{FF2B5EF4-FFF2-40B4-BE49-F238E27FC236}">
                  <a16:creationId xmlns:a16="http://schemas.microsoft.com/office/drawing/2014/main" xmlns="" id="{40C02A98-219F-45E8-B76D-18B5E41033FD}"/>
                </a:ext>
              </a:extLst>
            </p:cNvPr>
            <p:cNvSpPr txBox="1"/>
            <p:nvPr/>
          </p:nvSpPr>
          <p:spPr>
            <a:xfrm>
              <a:off x="3107376" y="5374905"/>
              <a:ext cx="1387366" cy="457200"/>
            </a:xfrm>
            <a:prstGeom prst="rect">
              <a:avLst/>
            </a:prstGeom>
            <a:noFill/>
          </p:spPr>
          <p:txBody>
            <a:bodyPr wrap="square" rtlCol="0">
              <a:spAutoFit/>
            </a:bodyPr>
            <a:lstStyle/>
            <a:p>
              <a:r>
                <a:rPr lang="en-GB" sz="2400" dirty="0"/>
                <a:t>Impact</a:t>
              </a:r>
            </a:p>
          </p:txBody>
        </p:sp>
      </p:grpSp>
    </p:spTree>
    <p:extLst>
      <p:ext uri="{BB962C8B-B14F-4D97-AF65-F5344CB8AC3E}">
        <p14:creationId xmlns:p14="http://schemas.microsoft.com/office/powerpoint/2010/main" xmlns="" val="146618935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337A6-B8DA-465A-AD6F-376370A9687A}"/>
              </a:ext>
            </a:extLst>
          </p:cNvPr>
          <p:cNvSpPr>
            <a:spLocks noGrp="1"/>
          </p:cNvSpPr>
          <p:nvPr>
            <p:ph type="title"/>
          </p:nvPr>
        </p:nvSpPr>
        <p:spPr/>
        <p:txBody>
          <a:bodyPr/>
          <a:lstStyle/>
          <a:p>
            <a:r>
              <a:rPr lang="en-GB" dirty="0"/>
              <a:t>Lucy Hatt – personal background</a:t>
            </a:r>
          </a:p>
        </p:txBody>
      </p:sp>
      <p:sp>
        <p:nvSpPr>
          <p:cNvPr id="3" name="Content Placeholder 2">
            <a:extLst>
              <a:ext uri="{FF2B5EF4-FFF2-40B4-BE49-F238E27FC236}">
                <a16:creationId xmlns:a16="http://schemas.microsoft.com/office/drawing/2014/main" xmlns="" id="{23807A7C-4C75-4252-BC21-DFDD8A675047}"/>
              </a:ext>
            </a:extLst>
          </p:cNvPr>
          <p:cNvSpPr>
            <a:spLocks noGrp="1"/>
          </p:cNvSpPr>
          <p:nvPr>
            <p:ph idx="1"/>
          </p:nvPr>
        </p:nvSpPr>
        <p:spPr/>
        <p:txBody>
          <a:bodyPr/>
          <a:lstStyle/>
          <a:p>
            <a:r>
              <a:rPr lang="en-GB" dirty="0"/>
              <a:t>Qualifications – MEng &amp; Man, CEng, FHEA</a:t>
            </a:r>
          </a:p>
          <a:p>
            <a:r>
              <a:rPr lang="en-GB" dirty="0"/>
              <a:t>P&amp;G – Production Management, Training, Human Resources</a:t>
            </a:r>
          </a:p>
          <a:p>
            <a:r>
              <a:rPr lang="en-GB" dirty="0"/>
              <a:t>Management Consultancy – talent management, executive coaching, psychometric testing, management development, organisational development</a:t>
            </a:r>
          </a:p>
          <a:p>
            <a:r>
              <a:rPr lang="en-GB" dirty="0"/>
              <a:t>Sole trader – Management Consultancy</a:t>
            </a:r>
          </a:p>
          <a:p>
            <a:r>
              <a:rPr lang="en-GB" dirty="0"/>
              <a:t>Academic – Senior Lecturer, Programme Leader, Doctoral Researcher</a:t>
            </a:r>
          </a:p>
        </p:txBody>
      </p:sp>
    </p:spTree>
    <p:extLst>
      <p:ext uri="{BB962C8B-B14F-4D97-AF65-F5344CB8AC3E}">
        <p14:creationId xmlns:p14="http://schemas.microsoft.com/office/powerpoint/2010/main" xmlns="" val="15898112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22030" t="15951" r="15770" b="11478"/>
          <a:stretch/>
        </p:blipFill>
        <p:spPr>
          <a:xfrm>
            <a:off x="1440000" y="2052000"/>
            <a:ext cx="2880000" cy="2519997"/>
          </a:xfrm>
          <a:prstGeom prst="rect">
            <a:avLst/>
          </a:prstGeom>
        </p:spPr>
      </p:pic>
      <p:sp>
        <p:nvSpPr>
          <p:cNvPr id="2" name="Title 1">
            <a:extLst>
              <a:ext uri="{FF2B5EF4-FFF2-40B4-BE49-F238E27FC236}">
                <a16:creationId xmlns:a16="http://schemas.microsoft.com/office/drawing/2014/main" xmlns="" id="{A88C8763-3174-4F46-B134-BCAD612701EB}"/>
              </a:ext>
            </a:extLst>
          </p:cNvPr>
          <p:cNvSpPr>
            <a:spLocks noGrp="1"/>
          </p:cNvSpPr>
          <p:nvPr>
            <p:ph type="title"/>
          </p:nvPr>
        </p:nvSpPr>
        <p:spPr/>
        <p:txBody>
          <a:bodyPr/>
          <a:lstStyle/>
          <a:p>
            <a:r>
              <a:rPr lang="en-GB" dirty="0"/>
              <a:t>Self efficacy – I can create value</a:t>
            </a:r>
          </a:p>
        </p:txBody>
      </p:sp>
      <p:sp>
        <p:nvSpPr>
          <p:cNvPr id="3" name="Content Placeholder 2"/>
          <p:cNvSpPr>
            <a:spLocks noGrp="1"/>
          </p:cNvSpPr>
          <p:nvPr>
            <p:ph idx="1"/>
          </p:nvPr>
        </p:nvSpPr>
        <p:spPr>
          <a:xfrm>
            <a:off x="4683760" y="2015732"/>
            <a:ext cx="6371094" cy="3450613"/>
          </a:xfrm>
        </p:spPr>
        <p:txBody>
          <a:bodyPr>
            <a:normAutofit fontScale="77500" lnSpcReduction="20000"/>
          </a:bodyPr>
          <a:lstStyle/>
          <a:p>
            <a:pPr marL="0" indent="0">
              <a:buNone/>
            </a:pPr>
            <a:r>
              <a:rPr lang="en-US" sz="3600" dirty="0"/>
              <a:t>Self-efficacy is about thinking “I can do this” whilst being self-aware, self-controlled and conscious of one’s own strengths and weaknesses.  </a:t>
            </a:r>
          </a:p>
          <a:p>
            <a:pPr marL="0" indent="0">
              <a:buNone/>
            </a:pPr>
            <a:r>
              <a:rPr lang="en-US" sz="3600" dirty="0"/>
              <a:t>It is about accepting mistakes as part of learning, and always being interested in knowing more.</a:t>
            </a:r>
            <a:endParaRPr lang="en-GB" sz="3600" dirty="0"/>
          </a:p>
        </p:txBody>
      </p:sp>
    </p:spTree>
    <p:extLst>
      <p:ext uri="{BB962C8B-B14F-4D97-AF65-F5344CB8AC3E}">
        <p14:creationId xmlns:p14="http://schemas.microsoft.com/office/powerpoint/2010/main" xmlns="" val="25178251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CA80A-EA10-4174-B357-1D59618A7B94}"/>
              </a:ext>
            </a:extLst>
          </p:cNvPr>
          <p:cNvSpPr>
            <a:spLocks noGrp="1"/>
          </p:cNvSpPr>
          <p:nvPr>
            <p:ph type="title"/>
          </p:nvPr>
        </p:nvSpPr>
        <p:spPr/>
        <p:txBody>
          <a:bodyPr/>
          <a:lstStyle/>
          <a:p>
            <a:r>
              <a:rPr lang="en-GB" dirty="0"/>
              <a:t>self efficacy – I can create value</a:t>
            </a:r>
          </a:p>
        </p:txBody>
      </p:sp>
      <p:sp>
        <p:nvSpPr>
          <p:cNvPr id="8" name="Content Placeholder 2"/>
          <p:cNvSpPr>
            <a:spLocks noGrp="1"/>
          </p:cNvSpPr>
          <p:nvPr>
            <p:ph idx="1"/>
          </p:nvPr>
        </p:nvSpPr>
        <p:spPr>
          <a:xfrm>
            <a:off x="4680000" y="2015731"/>
            <a:ext cx="6480000" cy="3456000"/>
          </a:xfrm>
        </p:spPr>
        <p:txBody>
          <a:bodyPr>
            <a:noAutofit/>
          </a:bodyPr>
          <a:lstStyle/>
          <a:p>
            <a:pPr marL="0" indent="0">
              <a:buNone/>
            </a:pPr>
            <a:r>
              <a:rPr lang="en-GB" sz="1800" dirty="0"/>
              <a:t>“I mean overwhelmingly we tend to look at everything and go “we could do that better” Doesn’t matter what it is actually!”</a:t>
            </a:r>
          </a:p>
          <a:p>
            <a:pPr marL="0" indent="0">
              <a:buNone/>
            </a:pPr>
            <a:endParaRPr lang="en-GB" sz="1800" dirty="0"/>
          </a:p>
          <a:p>
            <a:pPr marL="0" indent="0">
              <a:buNone/>
            </a:pPr>
            <a:r>
              <a:rPr lang="en-GB" sz="1800" dirty="0">
                <a:latin typeface="Times New Roman" panose="02020603050405020304" pitchFamily="18" charset="0"/>
                <a:cs typeface="Times New Roman" panose="02020603050405020304" pitchFamily="18" charset="0"/>
              </a:rPr>
              <a:t>“So my, what would seem to the world, </a:t>
            </a:r>
            <a:r>
              <a:rPr lang="en-GB" sz="1800" dirty="0" err="1">
                <a:latin typeface="Times New Roman" panose="02020603050405020304" pitchFamily="18" charset="0"/>
                <a:cs typeface="Times New Roman" panose="02020603050405020304" pitchFamily="18" charset="0"/>
              </a:rPr>
              <a:t>say..at</a:t>
            </a:r>
            <a:r>
              <a:rPr lang="en-GB" sz="1800" dirty="0">
                <a:latin typeface="Times New Roman" panose="02020603050405020304" pitchFamily="18" charset="0"/>
                <a:cs typeface="Times New Roman" panose="02020603050405020304" pitchFamily="18" charset="0"/>
              </a:rPr>
              <a:t> times my failures, I, I don’t see them as fail-, I may be, I may hurt at the time that they happen…and I feel all the pain of failure…but I quickly get engaged in a dialogue that says, “Well, that’s a learning experience.”</a:t>
            </a:r>
          </a:p>
          <a:p>
            <a:pPr marL="0" indent="0">
              <a:buNone/>
            </a:pPr>
            <a:r>
              <a:rPr lang="en-GB" sz="1800" dirty="0"/>
              <a:t> </a:t>
            </a:r>
            <a:endParaRPr lang="en-GB" sz="1800" i="1" dirty="0"/>
          </a:p>
          <a:p>
            <a:pPr marL="0" indent="0">
              <a:buNone/>
            </a:pPr>
            <a:r>
              <a:rPr lang="en-GB" sz="1800" i="1" dirty="0"/>
              <a:t>“..you don’t want an easy ride, because that would be boring.”</a:t>
            </a:r>
            <a:endParaRPr lang="en-GB" sz="1800" dirty="0"/>
          </a:p>
          <a:p>
            <a:pPr marL="0" indent="0">
              <a:buNone/>
            </a:pPr>
            <a:endParaRPr lang="en-GB" sz="1800" dirty="0"/>
          </a:p>
          <a:p>
            <a:pPr marL="0" indent="0">
              <a:buNone/>
            </a:pPr>
            <a:endParaRPr lang="en-GB" sz="1800" dirty="0"/>
          </a:p>
          <a:p>
            <a:endParaRPr lang="en-GB" sz="1800" dirty="0"/>
          </a:p>
        </p:txBody>
      </p:sp>
      <p:pic>
        <p:nvPicPr>
          <p:cNvPr id="11" name="Picture 10">
            <a:extLst>
              <a:ext uri="{FF2B5EF4-FFF2-40B4-BE49-F238E27FC236}">
                <a16:creationId xmlns:a16="http://schemas.microsoft.com/office/drawing/2014/main" xmlns="" id="{67E37822-D490-48DE-A17C-05274F89598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2030" t="15951" r="15770" b="11478"/>
          <a:stretch/>
        </p:blipFill>
        <p:spPr>
          <a:xfrm>
            <a:off x="1440000" y="2052000"/>
            <a:ext cx="2880000" cy="2519997"/>
          </a:xfrm>
          <a:prstGeom prst="rect">
            <a:avLst/>
          </a:prstGeom>
        </p:spPr>
      </p:pic>
    </p:spTree>
    <p:extLst>
      <p:ext uri="{BB962C8B-B14F-4D97-AF65-F5344CB8AC3E}">
        <p14:creationId xmlns:p14="http://schemas.microsoft.com/office/powerpoint/2010/main" xmlns="" val="65313606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cstate="print"/>
          <a:stretch>
            <a:fillRect/>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212764C0-572B-4B09-AC54-36A9612A4D3E}"/>
              </a:ext>
            </a:extLst>
          </p:cNvPr>
          <p:cNvSpPr>
            <a:spLocks noGrp="1"/>
          </p:cNvSpPr>
          <p:nvPr>
            <p:ph type="title"/>
          </p:nvPr>
        </p:nvSpPr>
        <p:spPr/>
        <p:txBody>
          <a:bodyPr/>
          <a:lstStyle/>
          <a:p>
            <a:r>
              <a:rPr lang="en-GB" dirty="0"/>
              <a:t>Opportunity – I see opportunities</a:t>
            </a:r>
          </a:p>
        </p:txBody>
      </p:sp>
      <p:sp>
        <p:nvSpPr>
          <p:cNvPr id="3" name="Content Placeholder 2"/>
          <p:cNvSpPr>
            <a:spLocks noGrp="1"/>
          </p:cNvSpPr>
          <p:nvPr>
            <p:ph idx="1"/>
          </p:nvPr>
        </p:nvSpPr>
        <p:spPr>
          <a:xfrm>
            <a:off x="4680000" y="2016000"/>
            <a:ext cx="6480000" cy="3456000"/>
          </a:xfrm>
        </p:spPr>
        <p:txBody>
          <a:bodyPr>
            <a:normAutofit fontScale="77500" lnSpcReduction="20000"/>
          </a:bodyPr>
          <a:lstStyle/>
          <a:p>
            <a:pPr marL="0" indent="0">
              <a:buNone/>
            </a:pPr>
            <a:r>
              <a:rPr lang="en-GB" sz="3600" dirty="0"/>
              <a:t>Opportunity is about seeing commercial potential where others do not. </a:t>
            </a:r>
          </a:p>
          <a:p>
            <a:pPr marL="0" indent="0">
              <a:buNone/>
            </a:pPr>
            <a:r>
              <a:rPr lang="en-GB" sz="3600" dirty="0"/>
              <a:t>It is associated with intuition, making patterns and connections. </a:t>
            </a:r>
          </a:p>
          <a:p>
            <a:pPr marL="0" indent="0">
              <a:buNone/>
            </a:pPr>
            <a:r>
              <a:rPr lang="en-GB" sz="3600" dirty="0"/>
              <a:t>It implies future orientation and a focus on possibilities for improvement.</a:t>
            </a:r>
          </a:p>
        </p:txBody>
      </p:sp>
    </p:spTree>
    <p:extLst>
      <p:ext uri="{BB962C8B-B14F-4D97-AF65-F5344CB8AC3E}">
        <p14:creationId xmlns:p14="http://schemas.microsoft.com/office/powerpoint/2010/main" xmlns="" val="30475901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cstate="print"/>
          <a:stretch>
            <a:fillRect/>
          </a:stretch>
        </p:blipFill>
        <p:spPr>
          <a:xfrm>
            <a:off x="1439999" y="2051999"/>
            <a:ext cx="2880000" cy="2520000"/>
          </a:xfrm>
          <a:prstGeom prst="rect">
            <a:avLst/>
          </a:prstGeom>
        </p:spPr>
      </p:pic>
      <p:sp>
        <p:nvSpPr>
          <p:cNvPr id="2" name="Title 1">
            <a:extLst>
              <a:ext uri="{FF2B5EF4-FFF2-40B4-BE49-F238E27FC236}">
                <a16:creationId xmlns:a16="http://schemas.microsoft.com/office/drawing/2014/main" xmlns="" id="{846C4B03-4C35-435C-BA1F-6BA6283E2F9F}"/>
              </a:ext>
            </a:extLst>
          </p:cNvPr>
          <p:cNvSpPr>
            <a:spLocks noGrp="1"/>
          </p:cNvSpPr>
          <p:nvPr>
            <p:ph type="title"/>
          </p:nvPr>
        </p:nvSpPr>
        <p:spPr/>
        <p:txBody>
          <a:bodyPr/>
          <a:lstStyle/>
          <a:p>
            <a:r>
              <a:rPr lang="en-GB" dirty="0"/>
              <a:t>Opportunity – I see opportunities</a:t>
            </a:r>
          </a:p>
        </p:txBody>
      </p:sp>
      <p:sp>
        <p:nvSpPr>
          <p:cNvPr id="3" name="Content Placeholder 2"/>
          <p:cNvSpPr>
            <a:spLocks noGrp="1"/>
          </p:cNvSpPr>
          <p:nvPr>
            <p:ph idx="1"/>
          </p:nvPr>
        </p:nvSpPr>
        <p:spPr>
          <a:xfrm>
            <a:off x="4680000" y="2016000"/>
            <a:ext cx="6480000" cy="3456000"/>
          </a:xfrm>
        </p:spPr>
        <p:txBody>
          <a:bodyPr>
            <a:normAutofit fontScale="85000" lnSpcReduction="20000"/>
          </a:bodyPr>
          <a:lstStyle/>
          <a:p>
            <a:pPr marL="0" indent="0">
              <a:buNone/>
            </a:pPr>
            <a:r>
              <a:rPr lang="en-GB" sz="2400" dirty="0"/>
              <a:t>“You join dots.   You know, you see connections.  You see, you see your own pathways that other people just don’t see.”</a:t>
            </a:r>
          </a:p>
          <a:p>
            <a:pPr marL="0" indent="0">
              <a:buNone/>
            </a:pPr>
            <a:r>
              <a:rPr lang="en-GB" sz="2400" dirty="0"/>
              <a:t> </a:t>
            </a:r>
          </a:p>
          <a:p>
            <a:pPr marL="0" indent="0">
              <a:buNone/>
            </a:pPr>
            <a:r>
              <a:rPr lang="en-GB" sz="2400" i="1" dirty="0">
                <a:latin typeface="Times New Roman" panose="02020603050405020304" pitchFamily="18" charset="0"/>
                <a:cs typeface="Times New Roman" panose="02020603050405020304" pitchFamily="18" charset="0"/>
              </a:rPr>
              <a:t>“There’s definitely that desire to change, to want to do things differently and to be the person that thinks they’re the ones that can do it.  Umm, I think you also have to have a certain level of dissatisfaction about just the general status quo all the time, I guess it ties in to wanting to change things but I get irritated when…I think I mean I look for solutions to things all the time.</a:t>
            </a:r>
            <a:r>
              <a:rPr lang="en-GB" sz="2400" dirty="0">
                <a:latin typeface="Times New Roman" panose="02020603050405020304" pitchFamily="18" charset="0"/>
                <a:cs typeface="Times New Roman" panose="02020603050405020304" pitchFamily="18" charset="0"/>
              </a:rPr>
              <a:t>” </a:t>
            </a:r>
          </a:p>
          <a:p>
            <a:pPr marL="0" indent="0">
              <a:buNone/>
            </a:pPr>
            <a:endParaRPr lang="en-GB" sz="2400" dirty="0"/>
          </a:p>
        </p:txBody>
      </p:sp>
    </p:spTree>
    <p:extLst>
      <p:ext uri="{BB962C8B-B14F-4D97-AF65-F5344CB8AC3E}">
        <p14:creationId xmlns:p14="http://schemas.microsoft.com/office/powerpoint/2010/main" xmlns="" val="27571231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cstate="print">
            <a:extLst>
              <a:ext uri="{28A0092B-C50C-407E-A947-70E740481C1C}">
                <a14:useLocalDpi xmlns:a14="http://schemas.microsoft.com/office/drawing/2010/main" xmlns="" val="0"/>
              </a:ext>
            </a:extLst>
          </a:blip>
          <a:srcRect l="34041" t="28925" r="26062" b="21149"/>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11235796-9ED1-4543-9C01-74BCEDBA3FBC}"/>
              </a:ext>
            </a:extLst>
          </p:cNvPr>
          <p:cNvSpPr>
            <a:spLocks noGrp="1"/>
          </p:cNvSpPr>
          <p:nvPr>
            <p:ph type="title"/>
          </p:nvPr>
        </p:nvSpPr>
        <p:spPr/>
        <p:txBody>
          <a:bodyPr/>
          <a:lstStyle/>
          <a:p>
            <a:r>
              <a:rPr lang="en-GB" dirty="0"/>
              <a:t>Risk – I understand the risks</a:t>
            </a:r>
          </a:p>
        </p:txBody>
      </p:sp>
      <p:sp>
        <p:nvSpPr>
          <p:cNvPr id="3" name="Content Placeholder 2"/>
          <p:cNvSpPr>
            <a:spLocks noGrp="1"/>
          </p:cNvSpPr>
          <p:nvPr>
            <p:ph idx="1"/>
          </p:nvPr>
        </p:nvSpPr>
        <p:spPr>
          <a:xfrm>
            <a:off x="4680000" y="2015731"/>
            <a:ext cx="6480000" cy="3456000"/>
          </a:xfrm>
        </p:spPr>
        <p:txBody>
          <a:bodyPr>
            <a:normAutofit fontScale="92500" lnSpcReduction="20000"/>
          </a:bodyPr>
          <a:lstStyle/>
          <a:p>
            <a:pPr marL="0" indent="0">
              <a:buNone/>
            </a:pPr>
            <a:r>
              <a:rPr lang="en-GB" sz="3600" dirty="0"/>
              <a:t>Risk is regarded as a sign of a potential opportunity, something to be understood - even sought out - rather than necessarily avoided. </a:t>
            </a:r>
          </a:p>
          <a:p>
            <a:pPr marL="0" indent="0">
              <a:buNone/>
            </a:pPr>
            <a:r>
              <a:rPr lang="en-GB" sz="3600" dirty="0"/>
              <a:t>It implies quick wits, requires discernment and is not reckless.</a:t>
            </a:r>
          </a:p>
        </p:txBody>
      </p:sp>
    </p:spTree>
    <p:extLst>
      <p:ext uri="{BB962C8B-B14F-4D97-AF65-F5344CB8AC3E}">
        <p14:creationId xmlns:p14="http://schemas.microsoft.com/office/powerpoint/2010/main" xmlns="" val="305045268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cstate="print">
            <a:extLst>
              <a:ext uri="{28A0092B-C50C-407E-A947-70E740481C1C}">
                <a14:useLocalDpi xmlns:a14="http://schemas.microsoft.com/office/drawing/2010/main" xmlns="" val="0"/>
              </a:ext>
            </a:extLst>
          </a:blip>
          <a:srcRect l="34041" t="28925" r="26062" b="21149"/>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394DC094-2AF8-4617-AD5D-E71674B91681}"/>
              </a:ext>
            </a:extLst>
          </p:cNvPr>
          <p:cNvSpPr>
            <a:spLocks noGrp="1"/>
          </p:cNvSpPr>
          <p:nvPr>
            <p:ph type="title"/>
          </p:nvPr>
        </p:nvSpPr>
        <p:spPr/>
        <p:txBody>
          <a:bodyPr/>
          <a:lstStyle/>
          <a:p>
            <a:r>
              <a:rPr lang="en-GB" dirty="0"/>
              <a:t>Risk – I understand the risks</a:t>
            </a:r>
          </a:p>
        </p:txBody>
      </p:sp>
      <p:sp>
        <p:nvSpPr>
          <p:cNvPr id="3" name="Content Placeholder 2"/>
          <p:cNvSpPr>
            <a:spLocks noGrp="1"/>
          </p:cNvSpPr>
          <p:nvPr>
            <p:ph idx="1"/>
          </p:nvPr>
        </p:nvSpPr>
        <p:spPr>
          <a:xfrm>
            <a:off x="4680000" y="2015731"/>
            <a:ext cx="6480000" cy="3456000"/>
          </a:xfrm>
        </p:spPr>
        <p:txBody>
          <a:bodyPr>
            <a:normAutofit fontScale="62500" lnSpcReduction="20000"/>
          </a:bodyPr>
          <a:lstStyle/>
          <a:p>
            <a:pPr marL="0" indent="0">
              <a:buNone/>
            </a:pPr>
            <a:r>
              <a:rPr lang="en-GB" sz="2400" dirty="0"/>
              <a:t>“So every spare penny we ever had, and in fact quite a lot of money we didn’t have, we used to put into growing and scaling up as quickly as possible.”</a:t>
            </a:r>
          </a:p>
          <a:p>
            <a:pPr marL="0" indent="0">
              <a:buNone/>
            </a:pPr>
            <a:endParaRPr lang="en-GB" sz="2400" b="1" dirty="0"/>
          </a:p>
          <a:p>
            <a:pPr marL="0" indent="0">
              <a:buNone/>
            </a:pPr>
            <a:r>
              <a:rPr lang="en-GB" sz="2400" dirty="0">
                <a:latin typeface="Times New Roman" panose="02020603050405020304" pitchFamily="18" charset="0"/>
                <a:cs typeface="Times New Roman" panose="02020603050405020304" pitchFamily="18" charset="0"/>
              </a:rPr>
              <a:t>“I have a high propensity for risk, even to the point where, err, I’m uncomfortable when I’m comfortable.”</a:t>
            </a:r>
          </a:p>
          <a:p>
            <a:pPr marL="0" indent="0">
              <a:buNone/>
            </a:pPr>
            <a:r>
              <a:rPr lang="en-GB" sz="2400" dirty="0"/>
              <a:t> </a:t>
            </a:r>
          </a:p>
          <a:p>
            <a:pPr marL="0" indent="0">
              <a:buNone/>
            </a:pPr>
            <a:r>
              <a:rPr lang="en-GB" sz="2400" i="1" dirty="0"/>
              <a:t>“But I do think that a very sort of rigid approach and very analytical approach to, to things probably isn’t the obvious characteristic of an entrepreneur because they will do, you know, those kind of people will do things logically, they’ll do lots of analysis and, again, to use those dreadful phrases, you get paralysis by analysis. You need someone who says, “Yeah, yeah, I know all of that, but…””</a:t>
            </a:r>
            <a:endParaRPr lang="en-GB" sz="2400" dirty="0"/>
          </a:p>
          <a:p>
            <a:pPr marL="0" indent="0">
              <a:buNone/>
            </a:pPr>
            <a:endParaRPr lang="en-GB" sz="2400" dirty="0"/>
          </a:p>
        </p:txBody>
      </p:sp>
    </p:spTree>
    <p:extLst>
      <p:ext uri="{BB962C8B-B14F-4D97-AF65-F5344CB8AC3E}">
        <p14:creationId xmlns:p14="http://schemas.microsoft.com/office/powerpoint/2010/main" xmlns="" val="12431846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print"/>
          <a:stretch>
            <a:fillRect/>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8374570C-4D15-405A-B6EB-B73398001F21}"/>
              </a:ext>
            </a:extLst>
          </p:cNvPr>
          <p:cNvSpPr>
            <a:spLocks noGrp="1"/>
          </p:cNvSpPr>
          <p:nvPr>
            <p:ph type="title"/>
          </p:nvPr>
        </p:nvSpPr>
        <p:spPr/>
        <p:txBody>
          <a:bodyPr/>
          <a:lstStyle/>
          <a:p>
            <a:r>
              <a:rPr lang="en-GB" dirty="0"/>
              <a:t>Focus – I know what’s important</a:t>
            </a:r>
          </a:p>
        </p:txBody>
      </p:sp>
      <p:sp>
        <p:nvSpPr>
          <p:cNvPr id="3" name="Content Placeholder 2"/>
          <p:cNvSpPr>
            <a:spLocks noGrp="1"/>
          </p:cNvSpPr>
          <p:nvPr>
            <p:ph idx="1"/>
          </p:nvPr>
        </p:nvSpPr>
        <p:spPr>
          <a:xfrm>
            <a:off x="4680000" y="2015731"/>
            <a:ext cx="6480000" cy="3456000"/>
          </a:xfrm>
        </p:spPr>
        <p:txBody>
          <a:bodyPr>
            <a:normAutofit fontScale="70000" lnSpcReduction="20000"/>
          </a:bodyPr>
          <a:lstStyle/>
          <a:p>
            <a:pPr marL="0" indent="0">
              <a:buNone/>
            </a:pPr>
            <a:r>
              <a:rPr lang="en-GB" sz="3600" dirty="0"/>
              <a:t>Focus is about making choices, having a clear vision and passionately driving towards it. </a:t>
            </a:r>
          </a:p>
          <a:p>
            <a:pPr marL="0" indent="0">
              <a:buNone/>
            </a:pPr>
            <a:r>
              <a:rPr lang="en-GB" sz="3600" dirty="0"/>
              <a:t> It implies effective prioritisation, appropriate delegation and never switching off.  </a:t>
            </a:r>
          </a:p>
          <a:p>
            <a:pPr marL="0" indent="0">
              <a:buNone/>
            </a:pPr>
            <a:r>
              <a:rPr lang="en-GB" sz="3600" dirty="0"/>
              <a:t>Focus means intense, single-minded determination.</a:t>
            </a:r>
            <a:endParaRPr lang="en-GB" dirty="0"/>
          </a:p>
          <a:p>
            <a:pPr marL="0" indent="0" algn="r">
              <a:buNone/>
            </a:pPr>
            <a:endParaRPr lang="en-GB" sz="3600" dirty="0"/>
          </a:p>
        </p:txBody>
      </p:sp>
    </p:spTree>
    <p:extLst>
      <p:ext uri="{BB962C8B-B14F-4D97-AF65-F5344CB8AC3E}">
        <p14:creationId xmlns:p14="http://schemas.microsoft.com/office/powerpoint/2010/main" xmlns="" val="28937036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print"/>
          <a:stretch>
            <a:fillRect/>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9B8A7471-68A3-4552-8455-2691556B959D}"/>
              </a:ext>
            </a:extLst>
          </p:cNvPr>
          <p:cNvSpPr>
            <a:spLocks noGrp="1"/>
          </p:cNvSpPr>
          <p:nvPr>
            <p:ph type="title"/>
          </p:nvPr>
        </p:nvSpPr>
        <p:spPr/>
        <p:txBody>
          <a:bodyPr/>
          <a:lstStyle/>
          <a:p>
            <a:r>
              <a:rPr lang="en-GB" dirty="0"/>
              <a:t>Focus – I know what’s important</a:t>
            </a:r>
          </a:p>
        </p:txBody>
      </p:sp>
      <p:sp>
        <p:nvSpPr>
          <p:cNvPr id="3" name="Content Placeholder 2"/>
          <p:cNvSpPr>
            <a:spLocks noGrp="1"/>
          </p:cNvSpPr>
          <p:nvPr>
            <p:ph idx="1"/>
          </p:nvPr>
        </p:nvSpPr>
        <p:spPr>
          <a:xfrm>
            <a:off x="4680000" y="2015731"/>
            <a:ext cx="6480000" cy="3456000"/>
          </a:xfrm>
        </p:spPr>
        <p:txBody>
          <a:bodyPr>
            <a:normAutofit fontScale="40000" lnSpcReduction="20000"/>
          </a:bodyPr>
          <a:lstStyle/>
          <a:p>
            <a:pPr marL="0" indent="0">
              <a:buNone/>
            </a:pPr>
            <a:r>
              <a:rPr lang="en-GB" sz="3600" dirty="0"/>
              <a:t>“…you realise you know years on, that actually being very focussed and not straying is a key asset…there’s always that desire to break out and try and do more, go off and do other things at the same time as running your business, your core business…And whilst you might think it’s entrepreneurial to go and sort of try to do other things or, or tangential things along the way, actually  - don’t.”</a:t>
            </a:r>
          </a:p>
          <a:p>
            <a:pPr marL="0" indent="0">
              <a:buNone/>
            </a:pPr>
            <a:endParaRPr lang="en-GB" sz="3600" dirty="0"/>
          </a:p>
          <a:p>
            <a:pPr marL="0" indent="0">
              <a:buNone/>
            </a:pPr>
            <a:r>
              <a:rPr lang="en-GB" sz="3600" dirty="0">
                <a:latin typeface="Times New Roman" panose="02020603050405020304" pitchFamily="18" charset="0"/>
                <a:cs typeface="Times New Roman" panose="02020603050405020304" pitchFamily="18" charset="0"/>
              </a:rPr>
              <a:t>“I learned how to you know cut through the crap basically and sort of you know just sort of spend time on what was important.” </a:t>
            </a:r>
          </a:p>
          <a:p>
            <a:pPr marL="0" indent="0">
              <a:buNone/>
            </a:pPr>
            <a:endParaRPr lang="en-GB" sz="3600" dirty="0">
              <a:latin typeface="Times New Roman" panose="02020603050405020304" pitchFamily="18" charset="0"/>
              <a:cs typeface="Times New Roman" panose="02020603050405020304" pitchFamily="18" charset="0"/>
            </a:endParaRPr>
          </a:p>
          <a:p>
            <a:pPr marL="0" indent="0">
              <a:buNone/>
            </a:pPr>
            <a:r>
              <a:rPr lang="en-GB" sz="3600" i="1" dirty="0"/>
              <a:t>“Just that incredible sort of consistency of dedication to the whole thing. You know, you just never let it drop, you never relax, you never, you know, you don’t ever stop doing what you’re trying to do really. It’s, it’s kind of, it’s what drives you sort of thing.”</a:t>
            </a:r>
            <a:endParaRPr lang="en-GB" sz="3600" dirty="0"/>
          </a:p>
          <a:p>
            <a:pPr marL="0" indent="0">
              <a:buNone/>
            </a:pPr>
            <a:endParaRPr lang="en-GB" sz="3600" dirty="0"/>
          </a:p>
        </p:txBody>
      </p:sp>
    </p:spTree>
    <p:extLst>
      <p:ext uri="{BB962C8B-B14F-4D97-AF65-F5344CB8AC3E}">
        <p14:creationId xmlns:p14="http://schemas.microsoft.com/office/powerpoint/2010/main" xmlns="" val="19770328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nvPicPr>
        <p:blipFill rotWithShape="1">
          <a:blip r:embed="rId3" cstate="print">
            <a:extLst>
              <a:ext uri="{28A0092B-C50C-407E-A947-70E740481C1C}">
                <a14:useLocalDpi xmlns:a14="http://schemas.microsoft.com/office/drawing/2010/main" xmlns="" val="0"/>
              </a:ext>
            </a:extLst>
          </a:blip>
          <a:srcRect l="23402" t="19922" r="26062" b="18421"/>
          <a:stretch/>
        </p:blipFill>
        <p:spPr>
          <a:xfrm>
            <a:off x="1440000" y="2052000"/>
            <a:ext cx="2880000" cy="2520000"/>
          </a:xfrm>
          <a:prstGeom prst="rect">
            <a:avLst/>
          </a:prstGeom>
        </p:spPr>
      </p:pic>
      <p:sp>
        <p:nvSpPr>
          <p:cNvPr id="3" name="Title 2">
            <a:extLst>
              <a:ext uri="{FF2B5EF4-FFF2-40B4-BE49-F238E27FC236}">
                <a16:creationId xmlns:a16="http://schemas.microsoft.com/office/drawing/2014/main" xmlns="" id="{66DE0151-3393-4159-B3FC-A3FA3D0E9D3A}"/>
              </a:ext>
            </a:extLst>
          </p:cNvPr>
          <p:cNvSpPr>
            <a:spLocks noGrp="1"/>
          </p:cNvSpPr>
          <p:nvPr>
            <p:ph type="title"/>
          </p:nvPr>
        </p:nvSpPr>
        <p:spPr/>
        <p:txBody>
          <a:bodyPr/>
          <a:lstStyle/>
          <a:p>
            <a:r>
              <a:rPr lang="en-GB" dirty="0"/>
              <a:t>Impact – I take action</a:t>
            </a:r>
          </a:p>
        </p:txBody>
      </p:sp>
      <p:sp>
        <p:nvSpPr>
          <p:cNvPr id="2" name="Content Placeholder 1"/>
          <p:cNvSpPr>
            <a:spLocks noGrp="1"/>
          </p:cNvSpPr>
          <p:nvPr>
            <p:ph idx="1"/>
          </p:nvPr>
        </p:nvSpPr>
        <p:spPr>
          <a:xfrm>
            <a:off x="4680000" y="2015731"/>
            <a:ext cx="6480000" cy="3456000"/>
          </a:xfrm>
        </p:spPr>
        <p:txBody>
          <a:bodyPr>
            <a:normAutofit fontScale="92500" lnSpcReduction="20000"/>
          </a:bodyPr>
          <a:lstStyle/>
          <a:p>
            <a:pPr marL="0" indent="0">
              <a:buNone/>
            </a:pPr>
            <a:r>
              <a:rPr lang="en-GB" sz="3600" dirty="0"/>
              <a:t>Impact is about making things happen and taking action combined with a sense of urgency and a desire to make a difference. </a:t>
            </a:r>
          </a:p>
          <a:p>
            <a:pPr marL="0" indent="0">
              <a:buNone/>
            </a:pPr>
            <a:r>
              <a:rPr lang="en-GB" sz="3600" dirty="0"/>
              <a:t>It requires courage and implies a degree of compulsion.</a:t>
            </a:r>
          </a:p>
        </p:txBody>
      </p:sp>
    </p:spTree>
    <p:extLst>
      <p:ext uri="{BB962C8B-B14F-4D97-AF65-F5344CB8AC3E}">
        <p14:creationId xmlns:p14="http://schemas.microsoft.com/office/powerpoint/2010/main" xmlns="" val="62179711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nvPicPr>
        <p:blipFill rotWithShape="1">
          <a:blip r:embed="rId3" cstate="print">
            <a:extLst>
              <a:ext uri="{28A0092B-C50C-407E-A947-70E740481C1C}">
                <a14:useLocalDpi xmlns:a14="http://schemas.microsoft.com/office/drawing/2010/main" xmlns="" val="0"/>
              </a:ext>
            </a:extLst>
          </a:blip>
          <a:srcRect l="23402" t="19922" r="26062" b="18421"/>
          <a:stretch/>
        </p:blipFill>
        <p:spPr>
          <a:xfrm>
            <a:off x="1440000" y="2052000"/>
            <a:ext cx="2880000" cy="2520000"/>
          </a:xfrm>
          <a:prstGeom prst="rect">
            <a:avLst/>
          </a:prstGeom>
        </p:spPr>
      </p:pic>
      <p:sp>
        <p:nvSpPr>
          <p:cNvPr id="2" name="Title 1">
            <a:extLst>
              <a:ext uri="{FF2B5EF4-FFF2-40B4-BE49-F238E27FC236}">
                <a16:creationId xmlns:a16="http://schemas.microsoft.com/office/drawing/2014/main" xmlns="" id="{D512CFF7-A257-4CEF-9619-B5886DF4779F}"/>
              </a:ext>
            </a:extLst>
          </p:cNvPr>
          <p:cNvSpPr>
            <a:spLocks noGrp="1"/>
          </p:cNvSpPr>
          <p:nvPr>
            <p:ph type="title"/>
          </p:nvPr>
        </p:nvSpPr>
        <p:spPr/>
        <p:txBody>
          <a:bodyPr/>
          <a:lstStyle/>
          <a:p>
            <a:r>
              <a:rPr lang="en-GB" dirty="0"/>
              <a:t>Impact – I take action</a:t>
            </a:r>
          </a:p>
        </p:txBody>
      </p:sp>
      <p:sp>
        <p:nvSpPr>
          <p:cNvPr id="8" name="Content Placeholder 1"/>
          <p:cNvSpPr>
            <a:spLocks noGrp="1"/>
          </p:cNvSpPr>
          <p:nvPr>
            <p:ph idx="1"/>
          </p:nvPr>
        </p:nvSpPr>
        <p:spPr>
          <a:xfrm>
            <a:off x="4680000" y="2015731"/>
            <a:ext cx="6480000" cy="3456000"/>
          </a:xfrm>
        </p:spPr>
        <p:txBody>
          <a:bodyPr>
            <a:normAutofit fontScale="70000" lnSpcReduction="20000"/>
          </a:bodyPr>
          <a:lstStyle/>
          <a:p>
            <a:pPr marL="0" indent="0">
              <a:buNone/>
            </a:pPr>
            <a:r>
              <a:rPr lang="en-GB" sz="3200" dirty="0"/>
              <a:t>“And I think an entrepreneur is someone who – really important – doesn’t think about the consequences because if you start to think about it too much, you don’t do it, and that is the most, for me, defining thing about an entrepreneur. And the second thing – it’s strange to say it’s second, but I think it’s really important – is that you then do it. You don’t delay by a day. You don’t delay by a week. You just absolutely do it.”</a:t>
            </a:r>
          </a:p>
          <a:p>
            <a:pPr marL="0" indent="0">
              <a:buNone/>
            </a:pPr>
            <a:endParaRPr lang="en-GB" sz="3200" dirty="0"/>
          </a:p>
        </p:txBody>
      </p:sp>
    </p:spTree>
    <p:extLst>
      <p:ext uri="{BB962C8B-B14F-4D97-AF65-F5344CB8AC3E}">
        <p14:creationId xmlns:p14="http://schemas.microsoft.com/office/powerpoint/2010/main" xmlns="" val="120531090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C55071-D7A6-4B33-85FA-2185348CE771}"/>
              </a:ext>
            </a:extLst>
          </p:cNvPr>
          <p:cNvPicPr>
            <a:picLocks noChangeAspect="1"/>
          </p:cNvPicPr>
          <p:nvPr/>
        </p:nvPicPr>
        <p:blipFill>
          <a:blip r:embed="rId2" cstate="print"/>
          <a:stretch>
            <a:fillRect/>
          </a:stretch>
        </p:blipFill>
        <p:spPr>
          <a:xfrm>
            <a:off x="3188166" y="1749060"/>
            <a:ext cx="5715000" cy="2638425"/>
          </a:xfrm>
          <a:prstGeom prst="rect">
            <a:avLst/>
          </a:prstGeom>
        </p:spPr>
      </p:pic>
    </p:spTree>
    <p:extLst>
      <p:ext uri="{BB962C8B-B14F-4D97-AF65-F5344CB8AC3E}">
        <p14:creationId xmlns:p14="http://schemas.microsoft.com/office/powerpoint/2010/main" xmlns="" val="296376427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A8955-A10E-4C96-985A-098031D5CF63}"/>
              </a:ext>
            </a:extLst>
          </p:cNvPr>
          <p:cNvSpPr>
            <a:spLocks noGrp="1"/>
          </p:cNvSpPr>
          <p:nvPr>
            <p:ph type="title"/>
          </p:nvPr>
        </p:nvSpPr>
        <p:spPr/>
        <p:txBody>
          <a:bodyPr/>
          <a:lstStyle/>
          <a:p>
            <a:r>
              <a:rPr lang="en-GB" dirty="0"/>
              <a:t>Ten meter tower</a:t>
            </a:r>
          </a:p>
        </p:txBody>
      </p:sp>
      <p:pic>
        <p:nvPicPr>
          <p:cNvPr id="5" name="Online Media 4">
            <a:hlinkClick r:id="" action="ppaction://media"/>
            <a:extLst>
              <a:ext uri="{FF2B5EF4-FFF2-40B4-BE49-F238E27FC236}">
                <a16:creationId xmlns:a16="http://schemas.microsoft.com/office/drawing/2014/main" xmlns="" id="{84A0013F-3E1B-4786-B14A-5FD7402684D5}"/>
              </a:ext>
            </a:extLst>
          </p:cNvPr>
          <p:cNvPicPr>
            <a:picLocks noGrp="1" noRot="1" noChangeAspect="1"/>
          </p:cNvPicPr>
          <p:nvPr>
            <p:ph idx="1"/>
            <a:videoFile r:link="rId1"/>
          </p:nvPr>
        </p:nvPicPr>
        <p:blipFill>
          <a:blip r:embed="rId3" cstate="print"/>
          <a:stretch>
            <a:fillRect/>
          </a:stretch>
        </p:blipFill>
        <p:spPr>
          <a:xfrm>
            <a:off x="3677656" y="2067322"/>
            <a:ext cx="5151120" cy="3863340"/>
          </a:xfrm>
          <a:prstGeom prst="rect">
            <a:avLst/>
          </a:prstGeom>
        </p:spPr>
      </p:pic>
    </p:spTree>
    <p:extLst>
      <p:ext uri="{BB962C8B-B14F-4D97-AF65-F5344CB8AC3E}">
        <p14:creationId xmlns:p14="http://schemas.microsoft.com/office/powerpoint/2010/main" xmlns="" val="304248196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CC878-E984-4FF1-857D-52D50D3C06AC}"/>
              </a:ext>
            </a:extLst>
          </p:cNvPr>
          <p:cNvSpPr>
            <a:spLocks noGrp="1"/>
          </p:cNvSpPr>
          <p:nvPr>
            <p:ph type="title"/>
          </p:nvPr>
        </p:nvSpPr>
        <p:spPr/>
        <p:txBody>
          <a:bodyPr/>
          <a:lstStyle/>
          <a:p>
            <a:r>
              <a:rPr lang="en-GB" dirty="0"/>
              <a:t>Entrepreneurship threshold concepts</a:t>
            </a:r>
          </a:p>
        </p:txBody>
      </p:sp>
      <p:sp>
        <p:nvSpPr>
          <p:cNvPr id="3" name="Content Placeholder 2">
            <a:extLst>
              <a:ext uri="{FF2B5EF4-FFF2-40B4-BE49-F238E27FC236}">
                <a16:creationId xmlns:a16="http://schemas.microsoft.com/office/drawing/2014/main" xmlns="" id="{EFFDF914-855E-484A-9325-942443ACED8E}"/>
              </a:ext>
            </a:extLst>
          </p:cNvPr>
          <p:cNvSpPr>
            <a:spLocks noGrp="1"/>
          </p:cNvSpPr>
          <p:nvPr>
            <p:ph idx="1"/>
          </p:nvPr>
        </p:nvSpPr>
        <p:spPr/>
        <p:txBody>
          <a:bodyPr>
            <a:normAutofit/>
          </a:bodyPr>
          <a:lstStyle/>
          <a:p>
            <a:r>
              <a:rPr lang="en-GB" sz="2800" dirty="0"/>
              <a:t>I can add value – self efficacy</a:t>
            </a:r>
          </a:p>
          <a:p>
            <a:r>
              <a:rPr lang="en-GB" sz="2800" dirty="0"/>
              <a:t>I see opportunities - opportunity</a:t>
            </a:r>
          </a:p>
          <a:p>
            <a:r>
              <a:rPr lang="en-GB" sz="2800" dirty="0"/>
              <a:t>I understand the risks - risk</a:t>
            </a:r>
          </a:p>
          <a:p>
            <a:r>
              <a:rPr lang="en-GB" sz="2800" dirty="0"/>
              <a:t>I know what’s important - focus</a:t>
            </a:r>
          </a:p>
          <a:p>
            <a:r>
              <a:rPr lang="en-GB" sz="2800" dirty="0"/>
              <a:t>I take action - impact</a:t>
            </a:r>
          </a:p>
          <a:p>
            <a:endParaRPr lang="en-GB" sz="2800" dirty="0"/>
          </a:p>
          <a:p>
            <a:endParaRPr lang="en-GB" sz="2800" dirty="0"/>
          </a:p>
        </p:txBody>
      </p:sp>
    </p:spTree>
    <p:extLst>
      <p:ext uri="{BB962C8B-B14F-4D97-AF65-F5344CB8AC3E}">
        <p14:creationId xmlns:p14="http://schemas.microsoft.com/office/powerpoint/2010/main" xmlns="" val="36553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Quad 13">
            <a:extLst>
              <a:ext uri="{FF2B5EF4-FFF2-40B4-BE49-F238E27FC236}">
                <a16:creationId xmlns:a16="http://schemas.microsoft.com/office/drawing/2014/main" xmlns="" id="{9BC5D9C8-2258-41A5-B71E-9D2176EA64A0}"/>
              </a:ext>
            </a:extLst>
          </p:cNvPr>
          <p:cNvSpPr/>
          <p:nvPr/>
        </p:nvSpPr>
        <p:spPr>
          <a:xfrm>
            <a:off x="2825710" y="146006"/>
            <a:ext cx="6226850" cy="577727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B43FDF6-B532-46B3-90DA-753CBBBF4F9F}"/>
              </a:ext>
            </a:extLst>
          </p:cNvPr>
          <p:cNvSpPr txBox="1"/>
          <p:nvPr/>
        </p:nvSpPr>
        <p:spPr>
          <a:xfrm>
            <a:off x="6841179" y="2846073"/>
            <a:ext cx="1874240" cy="369332"/>
          </a:xfrm>
          <a:prstGeom prst="rect">
            <a:avLst/>
          </a:prstGeom>
          <a:noFill/>
        </p:spPr>
        <p:txBody>
          <a:bodyPr wrap="square" rtlCol="0">
            <a:spAutoFit/>
          </a:bodyPr>
          <a:lstStyle/>
          <a:p>
            <a:pPr algn="r"/>
            <a:r>
              <a:rPr lang="en-GB" dirty="0"/>
              <a:t>Through</a:t>
            </a:r>
          </a:p>
        </p:txBody>
      </p:sp>
      <p:sp>
        <p:nvSpPr>
          <p:cNvPr id="6" name="TextBox 5">
            <a:extLst>
              <a:ext uri="{FF2B5EF4-FFF2-40B4-BE49-F238E27FC236}">
                <a16:creationId xmlns:a16="http://schemas.microsoft.com/office/drawing/2014/main" xmlns="" id="{228B0F3A-4D1D-4B4A-B984-8FD489C6CB76}"/>
              </a:ext>
            </a:extLst>
          </p:cNvPr>
          <p:cNvSpPr txBox="1"/>
          <p:nvPr/>
        </p:nvSpPr>
        <p:spPr>
          <a:xfrm>
            <a:off x="3078355" y="2822590"/>
            <a:ext cx="2000000" cy="369332"/>
          </a:xfrm>
          <a:prstGeom prst="rect">
            <a:avLst/>
          </a:prstGeom>
          <a:noFill/>
        </p:spPr>
        <p:txBody>
          <a:bodyPr wrap="square" rtlCol="0">
            <a:spAutoFit/>
          </a:bodyPr>
          <a:lstStyle/>
          <a:p>
            <a:r>
              <a:rPr lang="en-GB" dirty="0"/>
              <a:t>Through</a:t>
            </a:r>
          </a:p>
        </p:txBody>
      </p:sp>
      <p:sp>
        <p:nvSpPr>
          <p:cNvPr id="7" name="TextBox 6">
            <a:extLst>
              <a:ext uri="{FF2B5EF4-FFF2-40B4-BE49-F238E27FC236}">
                <a16:creationId xmlns:a16="http://schemas.microsoft.com/office/drawing/2014/main" xmlns="" id="{7728A5BE-DF31-44D1-BCBF-E2E2E57AB6E5}"/>
              </a:ext>
            </a:extLst>
          </p:cNvPr>
          <p:cNvSpPr txBox="1"/>
          <p:nvPr/>
        </p:nvSpPr>
        <p:spPr>
          <a:xfrm>
            <a:off x="5440149" y="548664"/>
            <a:ext cx="997972" cy="369332"/>
          </a:xfrm>
          <a:prstGeom prst="rect">
            <a:avLst/>
          </a:prstGeom>
          <a:noFill/>
        </p:spPr>
        <p:txBody>
          <a:bodyPr wrap="square" rtlCol="0">
            <a:spAutoFit/>
          </a:bodyPr>
          <a:lstStyle/>
          <a:p>
            <a:pPr algn="ctr"/>
            <a:r>
              <a:rPr lang="en-GB" dirty="0"/>
              <a:t>For</a:t>
            </a:r>
          </a:p>
        </p:txBody>
      </p:sp>
      <p:sp>
        <p:nvSpPr>
          <p:cNvPr id="8" name="TextBox 7">
            <a:extLst>
              <a:ext uri="{FF2B5EF4-FFF2-40B4-BE49-F238E27FC236}">
                <a16:creationId xmlns:a16="http://schemas.microsoft.com/office/drawing/2014/main" xmlns="" id="{F23CE447-C3AB-44AC-AFDF-CBA74C39A8FB}"/>
              </a:ext>
            </a:extLst>
          </p:cNvPr>
          <p:cNvSpPr txBox="1"/>
          <p:nvPr/>
        </p:nvSpPr>
        <p:spPr>
          <a:xfrm>
            <a:off x="5604671" y="5131750"/>
            <a:ext cx="1011729" cy="369332"/>
          </a:xfrm>
          <a:prstGeom prst="rect">
            <a:avLst/>
          </a:prstGeom>
          <a:noFill/>
        </p:spPr>
        <p:txBody>
          <a:bodyPr wrap="square" rtlCol="0">
            <a:spAutoFit/>
          </a:bodyPr>
          <a:lstStyle/>
          <a:p>
            <a:r>
              <a:rPr lang="en-GB" dirty="0"/>
              <a:t>About</a:t>
            </a:r>
          </a:p>
        </p:txBody>
      </p:sp>
      <p:grpSp>
        <p:nvGrpSpPr>
          <p:cNvPr id="4" name="Group 3">
            <a:extLst>
              <a:ext uri="{FF2B5EF4-FFF2-40B4-BE49-F238E27FC236}">
                <a16:creationId xmlns:a16="http://schemas.microsoft.com/office/drawing/2014/main" xmlns="" id="{96AADBA1-6877-49B4-97BE-35C5B1AE3465}"/>
              </a:ext>
            </a:extLst>
          </p:cNvPr>
          <p:cNvGrpSpPr/>
          <p:nvPr/>
        </p:nvGrpSpPr>
        <p:grpSpPr>
          <a:xfrm>
            <a:off x="5604671" y="2230224"/>
            <a:ext cx="787005" cy="1574162"/>
            <a:chOff x="5604671" y="2230224"/>
            <a:chExt cx="787005" cy="1574162"/>
          </a:xfrm>
        </p:grpSpPr>
        <p:pic>
          <p:nvPicPr>
            <p:cNvPr id="9" name="Picture 8">
              <a:extLst>
                <a:ext uri="{FF2B5EF4-FFF2-40B4-BE49-F238E27FC236}">
                  <a16:creationId xmlns:a16="http://schemas.microsoft.com/office/drawing/2014/main" xmlns="" id="{EDB5CDA4-85FF-4BC7-B649-E17DC923A5E9}"/>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9378" t="21333" r="41022" b="16533"/>
            <a:stretch/>
          </p:blipFill>
          <p:spPr>
            <a:xfrm>
              <a:off x="5604671" y="2230224"/>
              <a:ext cx="787005" cy="1574162"/>
            </a:xfrm>
            <a:prstGeom prst="rect">
              <a:avLst/>
            </a:prstGeom>
          </p:spPr>
        </p:pic>
        <p:sp>
          <p:nvSpPr>
            <p:cNvPr id="3" name="Rectangle 2">
              <a:extLst>
                <a:ext uri="{FF2B5EF4-FFF2-40B4-BE49-F238E27FC236}">
                  <a16:creationId xmlns:a16="http://schemas.microsoft.com/office/drawing/2014/main" xmlns="" id="{767E633C-B3CF-4154-863F-00AADE6997F5}"/>
                </a:ext>
              </a:extLst>
            </p:cNvPr>
            <p:cNvSpPr/>
            <p:nvPr/>
          </p:nvSpPr>
          <p:spPr>
            <a:xfrm>
              <a:off x="5892799" y="2490473"/>
              <a:ext cx="428611" cy="280702"/>
            </a:xfrm>
            <a:prstGeom prst="rect">
              <a:avLst/>
            </a:prstGeom>
            <a:noFill/>
          </p:spPr>
          <p:txBody>
            <a:bodyPr wrap="none" lIns="91440" tIns="45720" rIns="91440" bIns="45720">
              <a:prstTxWarp prst="textFadeLeft">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Threshold</a:t>
              </a:r>
            </a:p>
            <a:p>
              <a:pPr algn="ctr"/>
              <a:r>
                <a:rPr lang="en-US" sz="5400" b="0" cap="none" spc="0" dirty="0">
                  <a:ln w="0"/>
                  <a:solidFill>
                    <a:schemeClr val="tx1"/>
                  </a:solidFill>
                  <a:effectLst>
                    <a:outerShdw blurRad="38100" dist="19050" dir="2700000" algn="tl" rotWithShape="0">
                      <a:schemeClr val="dk1">
                        <a:alpha val="40000"/>
                      </a:schemeClr>
                    </a:outerShdw>
                  </a:effectLst>
                </a:rPr>
                <a:t> Concepts</a:t>
              </a:r>
            </a:p>
          </p:txBody>
        </p:sp>
      </p:grpSp>
    </p:spTree>
    <p:extLst>
      <p:ext uri="{BB962C8B-B14F-4D97-AF65-F5344CB8AC3E}">
        <p14:creationId xmlns:p14="http://schemas.microsoft.com/office/powerpoint/2010/main" xmlns="" val="36514744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E1955-8058-4CAD-8634-7D5C0CF0318F}"/>
              </a:ext>
            </a:extLst>
          </p:cNvPr>
          <p:cNvSpPr>
            <a:spLocks noGrp="1"/>
          </p:cNvSpPr>
          <p:nvPr>
            <p:ph type="title"/>
          </p:nvPr>
        </p:nvSpPr>
        <p:spPr/>
        <p:txBody>
          <a:bodyPr/>
          <a:lstStyle/>
          <a:p>
            <a:r>
              <a:rPr lang="en-GB" dirty="0"/>
              <a:t>Study Design</a:t>
            </a:r>
          </a:p>
        </p:txBody>
      </p:sp>
      <p:sp>
        <p:nvSpPr>
          <p:cNvPr id="3" name="Content Placeholder 2">
            <a:extLst>
              <a:ext uri="{FF2B5EF4-FFF2-40B4-BE49-F238E27FC236}">
                <a16:creationId xmlns:a16="http://schemas.microsoft.com/office/drawing/2014/main" xmlns="" id="{E998DD2F-0407-42BB-8F81-C1F5B818E9EC}"/>
              </a:ext>
            </a:extLst>
          </p:cNvPr>
          <p:cNvSpPr>
            <a:spLocks noGrp="1"/>
          </p:cNvSpPr>
          <p:nvPr>
            <p:ph idx="1"/>
          </p:nvPr>
        </p:nvSpPr>
        <p:spPr/>
        <p:txBody>
          <a:bodyPr/>
          <a:lstStyle/>
          <a:p>
            <a:r>
              <a:rPr lang="en-GB" dirty="0"/>
              <a:t>Staged design</a:t>
            </a:r>
          </a:p>
          <a:p>
            <a:r>
              <a:rPr lang="en-GB" dirty="0"/>
              <a:t>Transactional curriculum inquiry – 1) entrepreneurs 2) educators 3) students</a:t>
            </a:r>
          </a:p>
          <a:p>
            <a:r>
              <a:rPr lang="en-GB" dirty="0"/>
              <a:t>Stage 1 – Delphi style (entrepreneurs) </a:t>
            </a:r>
          </a:p>
          <a:p>
            <a:r>
              <a:rPr lang="en-GB" dirty="0"/>
              <a:t>Stage 2 – Semi-structured interviews (educators)</a:t>
            </a:r>
          </a:p>
          <a:p>
            <a:r>
              <a:rPr lang="en-GB" dirty="0"/>
              <a:t>Stage 3 – Concept maps (students)</a:t>
            </a:r>
          </a:p>
        </p:txBody>
      </p:sp>
    </p:spTree>
    <p:extLst>
      <p:ext uri="{BB962C8B-B14F-4D97-AF65-F5344CB8AC3E}">
        <p14:creationId xmlns:p14="http://schemas.microsoft.com/office/powerpoint/2010/main" xmlns="" val="13138336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3D550-A445-42BC-A337-889E20148BD7}"/>
              </a:ext>
            </a:extLst>
          </p:cNvPr>
          <p:cNvSpPr>
            <a:spLocks noGrp="1"/>
          </p:cNvSpPr>
          <p:nvPr>
            <p:ph type="title"/>
          </p:nvPr>
        </p:nvSpPr>
        <p:spPr/>
        <p:txBody>
          <a:bodyPr/>
          <a:lstStyle/>
          <a:p>
            <a:r>
              <a:rPr lang="en-GB" dirty="0"/>
              <a:t>Stage 2 – entrepreneurship educators</a:t>
            </a:r>
          </a:p>
        </p:txBody>
      </p:sp>
      <p:sp>
        <p:nvSpPr>
          <p:cNvPr id="3" name="Content Placeholder 2">
            <a:extLst>
              <a:ext uri="{FF2B5EF4-FFF2-40B4-BE49-F238E27FC236}">
                <a16:creationId xmlns:a16="http://schemas.microsoft.com/office/drawing/2014/main" xmlns="" id="{92F96FC5-1409-442F-B9E3-F9112E5222C1}"/>
              </a:ext>
            </a:extLst>
          </p:cNvPr>
          <p:cNvSpPr>
            <a:spLocks noGrp="1"/>
          </p:cNvSpPr>
          <p:nvPr>
            <p:ph idx="1"/>
          </p:nvPr>
        </p:nvSpPr>
        <p:spPr>
          <a:xfrm>
            <a:off x="1451579" y="2015732"/>
            <a:ext cx="9603275" cy="4048184"/>
          </a:xfrm>
        </p:spPr>
        <p:txBody>
          <a:bodyPr>
            <a:normAutofit fontScale="77500" lnSpcReduction="20000"/>
          </a:bodyPr>
          <a:lstStyle/>
          <a:p>
            <a:r>
              <a:rPr lang="en-GB" dirty="0"/>
              <a:t>What is your favourite definition of entrepreneurship?</a:t>
            </a:r>
          </a:p>
          <a:p>
            <a:r>
              <a:rPr lang="en-GB" dirty="0"/>
              <a:t>What is your favourite definition of an entrepreneur?</a:t>
            </a:r>
          </a:p>
          <a:p>
            <a:r>
              <a:rPr lang="en-GB" dirty="0"/>
              <a:t>How do you characterise the role of the educator in entrepreneurship education?</a:t>
            </a:r>
          </a:p>
          <a:p>
            <a:r>
              <a:rPr lang="en-GB" dirty="0"/>
              <a:t>How do you define the purpose of teaching in the context of entrepreneurship education?</a:t>
            </a:r>
          </a:p>
          <a:p>
            <a:r>
              <a:rPr lang="en-GB" dirty="0"/>
              <a:t>What are the main goals/ objectives of your teaching in entrepreneurship?</a:t>
            </a:r>
          </a:p>
          <a:p>
            <a:r>
              <a:rPr lang="en-GB" dirty="0"/>
              <a:t>How do you measure the success of your entrepreneurship education interventions?</a:t>
            </a:r>
          </a:p>
          <a:p>
            <a:r>
              <a:rPr lang="en-GB" dirty="0"/>
              <a:t>What do you consider to be fundamental to a grasp of entrepreneurship?</a:t>
            </a:r>
          </a:p>
          <a:p>
            <a:r>
              <a:rPr lang="en-GB" dirty="0"/>
              <a:t>What aspects of curriculum design help and hinder students of entrepreneurship in grasping these fundamental aspects?</a:t>
            </a:r>
          </a:p>
          <a:p>
            <a:r>
              <a:rPr lang="en-GB" dirty="0"/>
              <a:t>What do students fail to grasp?  What don’t they “get”? What do you find it hard to teach?</a:t>
            </a:r>
          </a:p>
          <a:p>
            <a:r>
              <a:rPr lang="en-GB" dirty="0"/>
              <a:t>What you do feel it means to think as an entrepreneur?</a:t>
            </a:r>
          </a:p>
          <a:p>
            <a:endParaRPr lang="en-GB" dirty="0"/>
          </a:p>
          <a:p>
            <a:endParaRPr lang="en-GB" dirty="0"/>
          </a:p>
        </p:txBody>
      </p:sp>
    </p:spTree>
    <p:extLst>
      <p:ext uri="{BB962C8B-B14F-4D97-AF65-F5344CB8AC3E}">
        <p14:creationId xmlns:p14="http://schemas.microsoft.com/office/powerpoint/2010/main" xmlns="" val="118621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29F2A-5DE9-4195-99C7-43A309C1E2D4}"/>
              </a:ext>
            </a:extLst>
          </p:cNvPr>
          <p:cNvSpPr>
            <a:spLocks noGrp="1"/>
          </p:cNvSpPr>
          <p:nvPr>
            <p:ph type="title"/>
          </p:nvPr>
        </p:nvSpPr>
        <p:spPr/>
        <p:txBody>
          <a:bodyPr/>
          <a:lstStyle/>
          <a:p>
            <a:r>
              <a:rPr lang="en-GB" dirty="0"/>
              <a:t>A pedagogy of uncertainty</a:t>
            </a:r>
          </a:p>
        </p:txBody>
      </p:sp>
      <p:sp>
        <p:nvSpPr>
          <p:cNvPr id="3" name="Content Placeholder 2">
            <a:extLst>
              <a:ext uri="{FF2B5EF4-FFF2-40B4-BE49-F238E27FC236}">
                <a16:creationId xmlns:a16="http://schemas.microsoft.com/office/drawing/2014/main" xmlns="" id="{50AC66C5-3E82-4040-8BA4-9886EA6ED2E1}"/>
              </a:ext>
            </a:extLst>
          </p:cNvPr>
          <p:cNvSpPr>
            <a:spLocks noGrp="1"/>
          </p:cNvSpPr>
          <p:nvPr>
            <p:ph idx="1"/>
          </p:nvPr>
        </p:nvSpPr>
        <p:spPr/>
        <p:txBody>
          <a:bodyPr/>
          <a:lstStyle/>
          <a:p>
            <a:pPr marL="0" indent="0">
              <a:buNone/>
            </a:pPr>
            <a:r>
              <a:rPr lang="en-GB" dirty="0"/>
              <a:t>“ A genuine higher learning is subversive in the sense of subverting a student’s taken for granted world….A genuine higher education is unsettling; it is not meant to be a cosy experience.  It is disturbing because ultimately, the student comes to see that things could always be other than they are.” (Barnett, 1990)</a:t>
            </a:r>
          </a:p>
          <a:p>
            <a:pPr marL="0" indent="0">
              <a:buNone/>
            </a:pPr>
            <a:r>
              <a:rPr lang="en-GB" dirty="0"/>
              <a:t>“the actual learning processes themselves will also need to be both high-risk and </a:t>
            </a:r>
            <a:r>
              <a:rPr lang="en-GB" dirty="0" err="1"/>
              <a:t>transformatory</a:t>
            </a:r>
            <a:r>
              <a:rPr lang="en-GB" dirty="0"/>
              <a:t> in character.” (Barnett, 2004, p257)</a:t>
            </a:r>
          </a:p>
          <a:p>
            <a:pPr marL="0" indent="0">
              <a:buNone/>
            </a:pPr>
            <a:r>
              <a:rPr lang="en-GB" dirty="0"/>
              <a:t>“Learning for an unknown future cannot be accomplished by the acquisition of either knowledge or skills.” (Barnett, 2004, p.259)</a:t>
            </a:r>
          </a:p>
        </p:txBody>
      </p:sp>
    </p:spTree>
    <p:extLst>
      <p:ext uri="{BB962C8B-B14F-4D97-AF65-F5344CB8AC3E}">
        <p14:creationId xmlns:p14="http://schemas.microsoft.com/office/powerpoint/2010/main" xmlns="" val="272528753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4A9FF-2640-4965-BFD3-90A01745EE53}"/>
              </a:ext>
            </a:extLst>
          </p:cNvPr>
          <p:cNvSpPr>
            <a:spLocks noGrp="1"/>
          </p:cNvSpPr>
          <p:nvPr>
            <p:ph type="title"/>
          </p:nvPr>
        </p:nvSpPr>
        <p:spPr/>
        <p:txBody>
          <a:bodyPr/>
          <a:lstStyle/>
          <a:p>
            <a:r>
              <a:rPr lang="en-GB" dirty="0"/>
              <a:t>Learning for an unknown future</a:t>
            </a:r>
          </a:p>
        </p:txBody>
      </p:sp>
      <p:graphicFrame>
        <p:nvGraphicFramePr>
          <p:cNvPr id="6" name="Diagram 5">
            <a:extLst>
              <a:ext uri="{FF2B5EF4-FFF2-40B4-BE49-F238E27FC236}">
                <a16:creationId xmlns:a16="http://schemas.microsoft.com/office/drawing/2014/main" xmlns="" id="{8FDC676D-A937-4155-B2B4-76F8179DDC89}"/>
              </a:ext>
            </a:extLst>
          </p:cNvPr>
          <p:cNvGraphicFramePr/>
          <p:nvPr>
            <p:extLst>
              <p:ext uri="{D42A27DB-BD31-4B8C-83A1-F6EECF244321}">
                <p14:modId xmlns:p14="http://schemas.microsoft.com/office/powerpoint/2010/main" xmlns="" val="3758782847"/>
              </p:ext>
            </p:extLst>
          </p:nvPr>
        </p:nvGraphicFramePr>
        <p:xfrm>
          <a:off x="2032000" y="2057401"/>
          <a:ext cx="7448884" cy="396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BFEF691B-6BFA-4515-BA83-C853DC0DB20E}"/>
              </a:ext>
            </a:extLst>
          </p:cNvPr>
          <p:cNvSpPr txBox="1"/>
          <p:nvPr/>
        </p:nvSpPr>
        <p:spPr>
          <a:xfrm>
            <a:off x="7784432" y="3934330"/>
            <a:ext cx="1034715" cy="369332"/>
          </a:xfrm>
          <a:prstGeom prst="rect">
            <a:avLst/>
          </a:prstGeom>
          <a:noFill/>
        </p:spPr>
        <p:txBody>
          <a:bodyPr wrap="square" rtlCol="0">
            <a:spAutoFit/>
          </a:bodyPr>
          <a:lstStyle/>
          <a:p>
            <a:r>
              <a:rPr lang="en-GB" dirty="0"/>
              <a:t>High risk</a:t>
            </a:r>
          </a:p>
        </p:txBody>
      </p:sp>
      <p:sp>
        <p:nvSpPr>
          <p:cNvPr id="8" name="TextBox 7">
            <a:extLst>
              <a:ext uri="{FF2B5EF4-FFF2-40B4-BE49-F238E27FC236}">
                <a16:creationId xmlns:a16="http://schemas.microsoft.com/office/drawing/2014/main" xmlns="" id="{B6FD8747-15ED-4B66-8AD5-F8F7B527ACA5}"/>
              </a:ext>
            </a:extLst>
          </p:cNvPr>
          <p:cNvSpPr txBox="1"/>
          <p:nvPr/>
        </p:nvSpPr>
        <p:spPr>
          <a:xfrm>
            <a:off x="2719137" y="3934330"/>
            <a:ext cx="1143000" cy="369332"/>
          </a:xfrm>
          <a:prstGeom prst="rect">
            <a:avLst/>
          </a:prstGeom>
          <a:noFill/>
        </p:spPr>
        <p:txBody>
          <a:bodyPr wrap="square" rtlCol="0">
            <a:spAutoFit/>
          </a:bodyPr>
          <a:lstStyle/>
          <a:p>
            <a:r>
              <a:rPr lang="en-GB" dirty="0"/>
              <a:t>Low risk</a:t>
            </a:r>
          </a:p>
        </p:txBody>
      </p:sp>
      <p:sp>
        <p:nvSpPr>
          <p:cNvPr id="9" name="TextBox 8">
            <a:extLst>
              <a:ext uri="{FF2B5EF4-FFF2-40B4-BE49-F238E27FC236}">
                <a16:creationId xmlns:a16="http://schemas.microsoft.com/office/drawing/2014/main" xmlns="" id="{CE4B4F44-54AA-4CDA-80D8-256A5AF3D8F1}"/>
              </a:ext>
            </a:extLst>
          </p:cNvPr>
          <p:cNvSpPr txBox="1"/>
          <p:nvPr/>
        </p:nvSpPr>
        <p:spPr>
          <a:xfrm>
            <a:off x="4608096" y="1973176"/>
            <a:ext cx="2598821" cy="369332"/>
          </a:xfrm>
          <a:prstGeom prst="rect">
            <a:avLst/>
          </a:prstGeom>
          <a:noFill/>
        </p:spPr>
        <p:txBody>
          <a:bodyPr wrap="square" rtlCol="0">
            <a:spAutoFit/>
          </a:bodyPr>
          <a:lstStyle/>
          <a:p>
            <a:r>
              <a:rPr lang="en-GB" dirty="0"/>
              <a:t>Educational development</a:t>
            </a:r>
          </a:p>
        </p:txBody>
      </p:sp>
      <p:sp>
        <p:nvSpPr>
          <p:cNvPr id="10" name="TextBox 9">
            <a:extLst>
              <a:ext uri="{FF2B5EF4-FFF2-40B4-BE49-F238E27FC236}">
                <a16:creationId xmlns:a16="http://schemas.microsoft.com/office/drawing/2014/main" xmlns="" id="{7FBDC35E-E75D-4462-AA4E-CC01521148FB}"/>
              </a:ext>
            </a:extLst>
          </p:cNvPr>
          <p:cNvSpPr txBox="1"/>
          <p:nvPr/>
        </p:nvSpPr>
        <p:spPr>
          <a:xfrm>
            <a:off x="4439648" y="5678906"/>
            <a:ext cx="2703945" cy="369332"/>
          </a:xfrm>
          <a:prstGeom prst="rect">
            <a:avLst/>
          </a:prstGeom>
          <a:noFill/>
        </p:spPr>
        <p:txBody>
          <a:bodyPr wrap="none" rtlCol="0">
            <a:spAutoFit/>
          </a:bodyPr>
          <a:lstStyle/>
          <a:p>
            <a:r>
              <a:rPr lang="en-GB" dirty="0"/>
              <a:t>Educational transformation</a:t>
            </a:r>
          </a:p>
        </p:txBody>
      </p:sp>
      <p:sp>
        <p:nvSpPr>
          <p:cNvPr id="11" name="TextBox 10">
            <a:extLst>
              <a:ext uri="{FF2B5EF4-FFF2-40B4-BE49-F238E27FC236}">
                <a16:creationId xmlns:a16="http://schemas.microsoft.com/office/drawing/2014/main" xmlns="" id="{707C3C5F-4BEA-4CE7-BA93-D59B31C47DD1}"/>
              </a:ext>
            </a:extLst>
          </p:cNvPr>
          <p:cNvSpPr txBox="1"/>
          <p:nvPr/>
        </p:nvSpPr>
        <p:spPr>
          <a:xfrm>
            <a:off x="10424697" y="5623749"/>
            <a:ext cx="1767303" cy="369332"/>
          </a:xfrm>
          <a:prstGeom prst="rect">
            <a:avLst/>
          </a:prstGeom>
          <a:noFill/>
        </p:spPr>
        <p:txBody>
          <a:bodyPr wrap="square" rtlCol="0">
            <a:spAutoFit/>
          </a:bodyPr>
          <a:lstStyle/>
          <a:p>
            <a:r>
              <a:rPr lang="en-GB" dirty="0"/>
              <a:t>(Barnett, 2004)</a:t>
            </a:r>
          </a:p>
        </p:txBody>
      </p:sp>
      <p:sp>
        <p:nvSpPr>
          <p:cNvPr id="3" name="Rectangle: Rounded Corners 2">
            <a:extLst>
              <a:ext uri="{FF2B5EF4-FFF2-40B4-BE49-F238E27FC236}">
                <a16:creationId xmlns:a16="http://schemas.microsoft.com/office/drawing/2014/main" xmlns="" id="{401E1BB7-8EB0-4DD3-B2E9-A3BA152D955A}"/>
              </a:ext>
            </a:extLst>
          </p:cNvPr>
          <p:cNvSpPr/>
          <p:nvPr/>
        </p:nvSpPr>
        <p:spPr>
          <a:xfrm>
            <a:off x="5791620" y="2426733"/>
            <a:ext cx="1666588" cy="1534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xmlns="" id="{1F78E274-FC5C-4C7C-A3F4-FF02483C9118}"/>
              </a:ext>
            </a:extLst>
          </p:cNvPr>
          <p:cNvSpPr/>
          <p:nvPr/>
        </p:nvSpPr>
        <p:spPr>
          <a:xfrm>
            <a:off x="5756442" y="4089722"/>
            <a:ext cx="1666588" cy="1534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9641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B754854D-9A4F-4DEC-8F00-ADF042231D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4A9FF-2640-4965-BFD3-90A01745EE53}"/>
              </a:ext>
            </a:extLst>
          </p:cNvPr>
          <p:cNvSpPr>
            <a:spLocks noGrp="1"/>
          </p:cNvSpPr>
          <p:nvPr>
            <p:ph type="title"/>
          </p:nvPr>
        </p:nvSpPr>
        <p:spPr/>
        <p:txBody>
          <a:bodyPr/>
          <a:lstStyle/>
          <a:p>
            <a:r>
              <a:rPr lang="en-GB" dirty="0"/>
              <a:t>Learning for an unknown future</a:t>
            </a:r>
          </a:p>
        </p:txBody>
      </p:sp>
      <p:graphicFrame>
        <p:nvGraphicFramePr>
          <p:cNvPr id="6" name="Diagram 5">
            <a:extLst>
              <a:ext uri="{FF2B5EF4-FFF2-40B4-BE49-F238E27FC236}">
                <a16:creationId xmlns:a16="http://schemas.microsoft.com/office/drawing/2014/main" xmlns="" id="{8FDC676D-A937-4155-B2B4-76F8179DDC89}"/>
              </a:ext>
            </a:extLst>
          </p:cNvPr>
          <p:cNvGraphicFramePr/>
          <p:nvPr>
            <p:extLst/>
          </p:nvPr>
        </p:nvGraphicFramePr>
        <p:xfrm>
          <a:off x="2032000" y="2057401"/>
          <a:ext cx="7448884" cy="396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BFEF691B-6BFA-4515-BA83-C853DC0DB20E}"/>
              </a:ext>
            </a:extLst>
          </p:cNvPr>
          <p:cNvSpPr txBox="1"/>
          <p:nvPr/>
        </p:nvSpPr>
        <p:spPr>
          <a:xfrm>
            <a:off x="7784432" y="3934330"/>
            <a:ext cx="1034715" cy="369332"/>
          </a:xfrm>
          <a:prstGeom prst="rect">
            <a:avLst/>
          </a:prstGeom>
          <a:noFill/>
        </p:spPr>
        <p:txBody>
          <a:bodyPr wrap="square" rtlCol="0">
            <a:spAutoFit/>
          </a:bodyPr>
          <a:lstStyle/>
          <a:p>
            <a:r>
              <a:rPr lang="en-GB" dirty="0"/>
              <a:t>High risk</a:t>
            </a:r>
          </a:p>
        </p:txBody>
      </p:sp>
      <p:sp>
        <p:nvSpPr>
          <p:cNvPr id="8" name="TextBox 7">
            <a:extLst>
              <a:ext uri="{FF2B5EF4-FFF2-40B4-BE49-F238E27FC236}">
                <a16:creationId xmlns:a16="http://schemas.microsoft.com/office/drawing/2014/main" xmlns="" id="{B6FD8747-15ED-4B66-8AD5-F8F7B527ACA5}"/>
              </a:ext>
            </a:extLst>
          </p:cNvPr>
          <p:cNvSpPr txBox="1"/>
          <p:nvPr/>
        </p:nvSpPr>
        <p:spPr>
          <a:xfrm>
            <a:off x="2719137" y="3934330"/>
            <a:ext cx="1143000" cy="369332"/>
          </a:xfrm>
          <a:prstGeom prst="rect">
            <a:avLst/>
          </a:prstGeom>
          <a:noFill/>
        </p:spPr>
        <p:txBody>
          <a:bodyPr wrap="square" rtlCol="0">
            <a:spAutoFit/>
          </a:bodyPr>
          <a:lstStyle/>
          <a:p>
            <a:r>
              <a:rPr lang="en-GB" dirty="0"/>
              <a:t>Low risk</a:t>
            </a:r>
          </a:p>
        </p:txBody>
      </p:sp>
      <p:sp>
        <p:nvSpPr>
          <p:cNvPr id="9" name="TextBox 8">
            <a:extLst>
              <a:ext uri="{FF2B5EF4-FFF2-40B4-BE49-F238E27FC236}">
                <a16:creationId xmlns:a16="http://schemas.microsoft.com/office/drawing/2014/main" xmlns="" id="{CE4B4F44-54AA-4CDA-80D8-256A5AF3D8F1}"/>
              </a:ext>
            </a:extLst>
          </p:cNvPr>
          <p:cNvSpPr txBox="1"/>
          <p:nvPr/>
        </p:nvSpPr>
        <p:spPr>
          <a:xfrm>
            <a:off x="4608096" y="1973176"/>
            <a:ext cx="2598821" cy="369332"/>
          </a:xfrm>
          <a:prstGeom prst="rect">
            <a:avLst/>
          </a:prstGeom>
          <a:noFill/>
        </p:spPr>
        <p:txBody>
          <a:bodyPr wrap="square" rtlCol="0">
            <a:spAutoFit/>
          </a:bodyPr>
          <a:lstStyle/>
          <a:p>
            <a:r>
              <a:rPr lang="en-GB" dirty="0"/>
              <a:t>Educational development</a:t>
            </a:r>
          </a:p>
        </p:txBody>
      </p:sp>
      <p:sp>
        <p:nvSpPr>
          <p:cNvPr id="10" name="TextBox 9">
            <a:extLst>
              <a:ext uri="{FF2B5EF4-FFF2-40B4-BE49-F238E27FC236}">
                <a16:creationId xmlns:a16="http://schemas.microsoft.com/office/drawing/2014/main" xmlns="" id="{7FBDC35E-E75D-4462-AA4E-CC01521148FB}"/>
              </a:ext>
            </a:extLst>
          </p:cNvPr>
          <p:cNvSpPr txBox="1"/>
          <p:nvPr/>
        </p:nvSpPr>
        <p:spPr>
          <a:xfrm>
            <a:off x="4439648" y="5678906"/>
            <a:ext cx="2703945" cy="369332"/>
          </a:xfrm>
          <a:prstGeom prst="rect">
            <a:avLst/>
          </a:prstGeom>
          <a:noFill/>
        </p:spPr>
        <p:txBody>
          <a:bodyPr wrap="none" rtlCol="0">
            <a:spAutoFit/>
          </a:bodyPr>
          <a:lstStyle/>
          <a:p>
            <a:r>
              <a:rPr lang="en-GB" dirty="0"/>
              <a:t>Educational transformation</a:t>
            </a:r>
          </a:p>
        </p:txBody>
      </p:sp>
      <p:sp>
        <p:nvSpPr>
          <p:cNvPr id="11" name="TextBox 10">
            <a:extLst>
              <a:ext uri="{FF2B5EF4-FFF2-40B4-BE49-F238E27FC236}">
                <a16:creationId xmlns:a16="http://schemas.microsoft.com/office/drawing/2014/main" xmlns="" id="{707C3C5F-4BEA-4CE7-BA93-D59B31C47DD1}"/>
              </a:ext>
            </a:extLst>
          </p:cNvPr>
          <p:cNvSpPr txBox="1"/>
          <p:nvPr/>
        </p:nvSpPr>
        <p:spPr>
          <a:xfrm>
            <a:off x="10424697" y="5623749"/>
            <a:ext cx="1767303" cy="369332"/>
          </a:xfrm>
          <a:prstGeom prst="rect">
            <a:avLst/>
          </a:prstGeom>
          <a:noFill/>
        </p:spPr>
        <p:txBody>
          <a:bodyPr wrap="square" rtlCol="0">
            <a:spAutoFit/>
          </a:bodyPr>
          <a:lstStyle/>
          <a:p>
            <a:r>
              <a:rPr lang="en-GB" dirty="0"/>
              <a:t>(Barnett, 2004)</a:t>
            </a:r>
          </a:p>
        </p:txBody>
      </p:sp>
      <p:sp>
        <p:nvSpPr>
          <p:cNvPr id="12" name="TextBox 11">
            <a:extLst>
              <a:ext uri="{FF2B5EF4-FFF2-40B4-BE49-F238E27FC236}">
                <a16:creationId xmlns:a16="http://schemas.microsoft.com/office/drawing/2014/main" xmlns="" id="{AA08A004-D176-4867-80AE-AAD43A9BE82D}"/>
              </a:ext>
            </a:extLst>
          </p:cNvPr>
          <p:cNvSpPr txBox="1"/>
          <p:nvPr/>
        </p:nvSpPr>
        <p:spPr>
          <a:xfrm>
            <a:off x="96254" y="4608086"/>
            <a:ext cx="3862137" cy="1200329"/>
          </a:xfrm>
          <a:prstGeom prst="rect">
            <a:avLst/>
          </a:prstGeom>
          <a:noFill/>
        </p:spPr>
        <p:txBody>
          <a:bodyPr wrap="square" rtlCol="0">
            <a:spAutoFit/>
          </a:bodyPr>
          <a:lstStyle/>
          <a:p>
            <a:r>
              <a:rPr lang="en-GB" i="1" dirty="0"/>
              <a:t>“the nonsense belief that we can generate human being for uncertainty through a new kind of certainty in the curriculum” (p.256)</a:t>
            </a:r>
          </a:p>
        </p:txBody>
      </p:sp>
      <p:sp>
        <p:nvSpPr>
          <p:cNvPr id="13" name="TextBox 12">
            <a:extLst>
              <a:ext uri="{FF2B5EF4-FFF2-40B4-BE49-F238E27FC236}">
                <a16:creationId xmlns:a16="http://schemas.microsoft.com/office/drawing/2014/main" xmlns="" id="{3AF672C8-8566-4D11-A7C5-D7BF071586A4}"/>
              </a:ext>
            </a:extLst>
          </p:cNvPr>
          <p:cNvSpPr txBox="1"/>
          <p:nvPr/>
        </p:nvSpPr>
        <p:spPr>
          <a:xfrm>
            <a:off x="7579895" y="4752474"/>
            <a:ext cx="2069431" cy="646331"/>
          </a:xfrm>
          <a:prstGeom prst="rect">
            <a:avLst/>
          </a:prstGeom>
          <a:noFill/>
        </p:spPr>
        <p:txBody>
          <a:bodyPr wrap="square" rtlCol="0">
            <a:spAutoFit/>
          </a:bodyPr>
          <a:lstStyle/>
          <a:p>
            <a:r>
              <a:rPr lang="en-GB" i="1" dirty="0"/>
              <a:t>“A pedagogy of uncertainty” (p.257)</a:t>
            </a:r>
          </a:p>
        </p:txBody>
      </p:sp>
    </p:spTree>
    <p:extLst>
      <p:ext uri="{BB962C8B-B14F-4D97-AF65-F5344CB8AC3E}">
        <p14:creationId xmlns:p14="http://schemas.microsoft.com/office/powerpoint/2010/main" xmlns="" val="11157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B754854D-9A4F-4DEC-8F00-ADF042231D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Quad 13">
            <a:extLst>
              <a:ext uri="{FF2B5EF4-FFF2-40B4-BE49-F238E27FC236}">
                <a16:creationId xmlns:a16="http://schemas.microsoft.com/office/drawing/2014/main" xmlns="" id="{9BC5D9C8-2258-41A5-B71E-9D2176EA64A0}"/>
              </a:ext>
            </a:extLst>
          </p:cNvPr>
          <p:cNvSpPr/>
          <p:nvPr/>
        </p:nvSpPr>
        <p:spPr>
          <a:xfrm>
            <a:off x="2825710" y="146006"/>
            <a:ext cx="6226850" cy="577727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B43FDF6-B532-46B3-90DA-753CBBBF4F9F}"/>
              </a:ext>
            </a:extLst>
          </p:cNvPr>
          <p:cNvSpPr txBox="1"/>
          <p:nvPr/>
        </p:nvSpPr>
        <p:spPr>
          <a:xfrm>
            <a:off x="6841179" y="2846073"/>
            <a:ext cx="1874240" cy="369332"/>
          </a:xfrm>
          <a:prstGeom prst="rect">
            <a:avLst/>
          </a:prstGeom>
          <a:noFill/>
        </p:spPr>
        <p:txBody>
          <a:bodyPr wrap="square" rtlCol="0">
            <a:spAutoFit/>
          </a:bodyPr>
          <a:lstStyle/>
          <a:p>
            <a:pPr algn="r"/>
            <a:r>
              <a:rPr lang="en-GB" dirty="0"/>
              <a:t>Through</a:t>
            </a:r>
          </a:p>
        </p:txBody>
      </p:sp>
      <p:sp>
        <p:nvSpPr>
          <p:cNvPr id="6" name="TextBox 5">
            <a:extLst>
              <a:ext uri="{FF2B5EF4-FFF2-40B4-BE49-F238E27FC236}">
                <a16:creationId xmlns:a16="http://schemas.microsoft.com/office/drawing/2014/main" xmlns="" id="{228B0F3A-4D1D-4B4A-B984-8FD489C6CB76}"/>
              </a:ext>
            </a:extLst>
          </p:cNvPr>
          <p:cNvSpPr txBox="1"/>
          <p:nvPr/>
        </p:nvSpPr>
        <p:spPr>
          <a:xfrm>
            <a:off x="3078355" y="2822590"/>
            <a:ext cx="2000000" cy="369332"/>
          </a:xfrm>
          <a:prstGeom prst="rect">
            <a:avLst/>
          </a:prstGeom>
          <a:noFill/>
        </p:spPr>
        <p:txBody>
          <a:bodyPr wrap="square" rtlCol="0">
            <a:spAutoFit/>
          </a:bodyPr>
          <a:lstStyle/>
          <a:p>
            <a:r>
              <a:rPr lang="en-GB" dirty="0"/>
              <a:t>Through</a:t>
            </a:r>
          </a:p>
        </p:txBody>
      </p:sp>
      <p:sp>
        <p:nvSpPr>
          <p:cNvPr id="7" name="TextBox 6">
            <a:extLst>
              <a:ext uri="{FF2B5EF4-FFF2-40B4-BE49-F238E27FC236}">
                <a16:creationId xmlns:a16="http://schemas.microsoft.com/office/drawing/2014/main" xmlns="" id="{7728A5BE-DF31-44D1-BCBF-E2E2E57AB6E5}"/>
              </a:ext>
            </a:extLst>
          </p:cNvPr>
          <p:cNvSpPr txBox="1"/>
          <p:nvPr/>
        </p:nvSpPr>
        <p:spPr>
          <a:xfrm>
            <a:off x="5440149" y="548664"/>
            <a:ext cx="997972" cy="369332"/>
          </a:xfrm>
          <a:prstGeom prst="rect">
            <a:avLst/>
          </a:prstGeom>
          <a:noFill/>
        </p:spPr>
        <p:txBody>
          <a:bodyPr wrap="square" rtlCol="0">
            <a:spAutoFit/>
          </a:bodyPr>
          <a:lstStyle/>
          <a:p>
            <a:pPr algn="ctr"/>
            <a:r>
              <a:rPr lang="en-GB" dirty="0"/>
              <a:t>For</a:t>
            </a:r>
          </a:p>
        </p:txBody>
      </p:sp>
      <p:sp>
        <p:nvSpPr>
          <p:cNvPr id="8" name="TextBox 7">
            <a:extLst>
              <a:ext uri="{FF2B5EF4-FFF2-40B4-BE49-F238E27FC236}">
                <a16:creationId xmlns:a16="http://schemas.microsoft.com/office/drawing/2014/main" xmlns="" id="{F23CE447-C3AB-44AC-AFDF-CBA74C39A8FB}"/>
              </a:ext>
            </a:extLst>
          </p:cNvPr>
          <p:cNvSpPr txBox="1"/>
          <p:nvPr/>
        </p:nvSpPr>
        <p:spPr>
          <a:xfrm>
            <a:off x="5604671" y="5131750"/>
            <a:ext cx="1011729" cy="369332"/>
          </a:xfrm>
          <a:prstGeom prst="rect">
            <a:avLst/>
          </a:prstGeom>
          <a:noFill/>
        </p:spPr>
        <p:txBody>
          <a:bodyPr wrap="square" rtlCol="0">
            <a:spAutoFit/>
          </a:bodyPr>
          <a:lstStyle/>
          <a:p>
            <a:r>
              <a:rPr lang="en-GB" dirty="0"/>
              <a:t>About</a:t>
            </a:r>
          </a:p>
        </p:txBody>
      </p:sp>
      <p:grpSp>
        <p:nvGrpSpPr>
          <p:cNvPr id="4" name="Group 3">
            <a:extLst>
              <a:ext uri="{FF2B5EF4-FFF2-40B4-BE49-F238E27FC236}">
                <a16:creationId xmlns:a16="http://schemas.microsoft.com/office/drawing/2014/main" xmlns="" id="{96AADBA1-6877-49B4-97BE-35C5B1AE3465}"/>
              </a:ext>
            </a:extLst>
          </p:cNvPr>
          <p:cNvGrpSpPr/>
          <p:nvPr/>
        </p:nvGrpSpPr>
        <p:grpSpPr>
          <a:xfrm>
            <a:off x="5604671" y="2230224"/>
            <a:ext cx="787005" cy="1574162"/>
            <a:chOff x="5604671" y="2230224"/>
            <a:chExt cx="787005" cy="1574162"/>
          </a:xfrm>
        </p:grpSpPr>
        <p:pic>
          <p:nvPicPr>
            <p:cNvPr id="9" name="Picture 8">
              <a:extLst>
                <a:ext uri="{FF2B5EF4-FFF2-40B4-BE49-F238E27FC236}">
                  <a16:creationId xmlns:a16="http://schemas.microsoft.com/office/drawing/2014/main" xmlns="" id="{EDB5CDA4-85FF-4BC7-B649-E17DC923A5E9}"/>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9378" t="21333" r="41022" b="16533"/>
            <a:stretch/>
          </p:blipFill>
          <p:spPr>
            <a:xfrm>
              <a:off x="5604671" y="2230224"/>
              <a:ext cx="787005" cy="1574162"/>
            </a:xfrm>
            <a:prstGeom prst="rect">
              <a:avLst/>
            </a:prstGeom>
          </p:spPr>
        </p:pic>
        <p:sp>
          <p:nvSpPr>
            <p:cNvPr id="3" name="Rectangle 2">
              <a:extLst>
                <a:ext uri="{FF2B5EF4-FFF2-40B4-BE49-F238E27FC236}">
                  <a16:creationId xmlns:a16="http://schemas.microsoft.com/office/drawing/2014/main" xmlns="" id="{767E633C-B3CF-4154-863F-00AADE6997F5}"/>
                </a:ext>
              </a:extLst>
            </p:cNvPr>
            <p:cNvSpPr/>
            <p:nvPr/>
          </p:nvSpPr>
          <p:spPr>
            <a:xfrm>
              <a:off x="5892799" y="2490473"/>
              <a:ext cx="428611" cy="280702"/>
            </a:xfrm>
            <a:prstGeom prst="rect">
              <a:avLst/>
            </a:prstGeom>
            <a:noFill/>
          </p:spPr>
          <p:txBody>
            <a:bodyPr wrap="none" lIns="91440" tIns="45720" rIns="91440" bIns="45720">
              <a:prstTxWarp prst="textFadeLeft">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Threshold</a:t>
              </a:r>
            </a:p>
            <a:p>
              <a:pPr algn="ctr"/>
              <a:r>
                <a:rPr lang="en-US" sz="5400" b="0" cap="none" spc="0" dirty="0">
                  <a:ln w="0"/>
                  <a:solidFill>
                    <a:schemeClr val="tx1"/>
                  </a:solidFill>
                  <a:effectLst>
                    <a:outerShdw blurRad="38100" dist="19050" dir="2700000" algn="tl" rotWithShape="0">
                      <a:schemeClr val="dk1">
                        <a:alpha val="40000"/>
                      </a:schemeClr>
                    </a:outerShdw>
                  </a:effectLst>
                </a:rPr>
                <a:t> Concepts</a:t>
              </a:r>
            </a:p>
          </p:txBody>
        </p:sp>
      </p:grpSp>
      <p:sp>
        <p:nvSpPr>
          <p:cNvPr id="2" name="TextBox 1">
            <a:extLst>
              <a:ext uri="{FF2B5EF4-FFF2-40B4-BE49-F238E27FC236}">
                <a16:creationId xmlns:a16="http://schemas.microsoft.com/office/drawing/2014/main" xmlns="" id="{F755AFF6-992D-4510-A014-00A414480B86}"/>
              </a:ext>
            </a:extLst>
          </p:cNvPr>
          <p:cNvSpPr txBox="1"/>
          <p:nvPr/>
        </p:nvSpPr>
        <p:spPr>
          <a:xfrm>
            <a:off x="433137" y="4403561"/>
            <a:ext cx="3669631" cy="1200329"/>
          </a:xfrm>
          <a:prstGeom prst="rect">
            <a:avLst/>
          </a:prstGeom>
          <a:noFill/>
        </p:spPr>
        <p:txBody>
          <a:bodyPr wrap="square" rtlCol="0">
            <a:spAutoFit/>
          </a:bodyPr>
          <a:lstStyle/>
          <a:p>
            <a:r>
              <a:rPr lang="en-GB" sz="3600" dirty="0"/>
              <a:t>A pedagogy for uncertainty</a:t>
            </a:r>
          </a:p>
        </p:txBody>
      </p:sp>
    </p:spTree>
    <p:extLst>
      <p:ext uri="{BB962C8B-B14F-4D97-AF65-F5344CB8AC3E}">
        <p14:creationId xmlns:p14="http://schemas.microsoft.com/office/powerpoint/2010/main" xmlns="" val="32810061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DAF33-69A6-4C52-B3CF-3167B2325480}"/>
              </a:ext>
            </a:extLst>
          </p:cNvPr>
          <p:cNvSpPr>
            <a:spLocks noGrp="1"/>
          </p:cNvSpPr>
          <p:nvPr>
            <p:ph type="ctrTitle"/>
          </p:nvPr>
        </p:nvSpPr>
        <p:spPr/>
        <p:txBody>
          <a:bodyPr/>
          <a:lstStyle/>
          <a:p>
            <a:r>
              <a:rPr lang="en-GB" dirty="0"/>
              <a:t>Educating for entrepreneurship</a:t>
            </a:r>
          </a:p>
        </p:txBody>
      </p:sp>
      <p:sp>
        <p:nvSpPr>
          <p:cNvPr id="3" name="Subtitle 2">
            <a:extLst>
              <a:ext uri="{FF2B5EF4-FFF2-40B4-BE49-F238E27FC236}">
                <a16:creationId xmlns:a16="http://schemas.microsoft.com/office/drawing/2014/main" xmlns="" id="{E808CB58-6F76-4058-A847-136CC0A3AD53}"/>
              </a:ext>
            </a:extLst>
          </p:cNvPr>
          <p:cNvSpPr>
            <a:spLocks noGrp="1"/>
          </p:cNvSpPr>
          <p:nvPr>
            <p:ph type="subTitle" idx="1"/>
          </p:nvPr>
        </p:nvSpPr>
        <p:spPr/>
        <p:txBody>
          <a:bodyPr/>
          <a:lstStyle/>
          <a:p>
            <a:r>
              <a:rPr lang="en-GB" dirty="0"/>
              <a:t>The application of threshold concept theory</a:t>
            </a:r>
          </a:p>
        </p:txBody>
      </p:sp>
      <p:sp>
        <p:nvSpPr>
          <p:cNvPr id="4" name="TextBox 3">
            <a:extLst>
              <a:ext uri="{FF2B5EF4-FFF2-40B4-BE49-F238E27FC236}">
                <a16:creationId xmlns:a16="http://schemas.microsoft.com/office/drawing/2014/main" xmlns="" id="{423190C4-44E5-4626-911E-234017FEB9DF}"/>
              </a:ext>
            </a:extLst>
          </p:cNvPr>
          <p:cNvSpPr txBox="1"/>
          <p:nvPr/>
        </p:nvSpPr>
        <p:spPr>
          <a:xfrm>
            <a:off x="2417779" y="4731391"/>
            <a:ext cx="8637073" cy="923330"/>
          </a:xfrm>
          <a:prstGeom prst="rect">
            <a:avLst/>
          </a:prstGeom>
          <a:noFill/>
        </p:spPr>
        <p:txBody>
          <a:bodyPr wrap="square" rtlCol="0">
            <a:spAutoFit/>
          </a:bodyPr>
          <a:lstStyle/>
          <a:p>
            <a:r>
              <a:rPr lang="en-GB" dirty="0"/>
              <a:t>Lucy Hatt</a:t>
            </a:r>
          </a:p>
          <a:p>
            <a:r>
              <a:rPr lang="en-GB" dirty="0"/>
              <a:t>10</a:t>
            </a:r>
            <a:r>
              <a:rPr lang="en-GB" baseline="30000" dirty="0"/>
              <a:t>th</a:t>
            </a:r>
            <a:r>
              <a:rPr lang="en-GB" dirty="0"/>
              <a:t> November 2017</a:t>
            </a:r>
          </a:p>
          <a:p>
            <a:r>
              <a:rPr lang="en-GB" dirty="0"/>
              <a:t>31</a:t>
            </a:r>
            <a:r>
              <a:rPr lang="en-GB" baseline="30000" dirty="0"/>
              <a:t>st</a:t>
            </a:r>
            <a:r>
              <a:rPr lang="en-GB" dirty="0"/>
              <a:t> annual </a:t>
            </a:r>
            <a:r>
              <a:rPr lang="en-GB" dirty="0" err="1"/>
              <a:t>businet</a:t>
            </a:r>
            <a:r>
              <a:rPr lang="en-GB" dirty="0"/>
              <a:t> conference, </a:t>
            </a:r>
            <a:r>
              <a:rPr lang="en-GB" dirty="0" err="1"/>
              <a:t>Vilamoura</a:t>
            </a:r>
            <a:r>
              <a:rPr lang="en-GB" dirty="0"/>
              <a:t>, Portugal</a:t>
            </a:r>
          </a:p>
        </p:txBody>
      </p:sp>
    </p:spTree>
    <p:extLst>
      <p:ext uri="{BB962C8B-B14F-4D97-AF65-F5344CB8AC3E}">
        <p14:creationId xmlns:p14="http://schemas.microsoft.com/office/powerpoint/2010/main" xmlns="" val="3153872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17843-91D1-422F-99CA-FB1B8786388F}"/>
              </a:ext>
            </a:extLst>
          </p:cNvPr>
          <p:cNvSpPr>
            <a:spLocks noGrp="1"/>
          </p:cNvSpPr>
          <p:nvPr>
            <p:ph type="title"/>
          </p:nvPr>
        </p:nvSpPr>
        <p:spPr/>
        <p:txBody>
          <a:bodyPr/>
          <a:lstStyle/>
          <a:p>
            <a:r>
              <a:rPr lang="en-GB" dirty="0"/>
              <a:t>Educating for entrepreneurship</a:t>
            </a:r>
          </a:p>
        </p:txBody>
      </p:sp>
      <p:sp>
        <p:nvSpPr>
          <p:cNvPr id="3" name="Content Placeholder 2">
            <a:extLst>
              <a:ext uri="{FF2B5EF4-FFF2-40B4-BE49-F238E27FC236}">
                <a16:creationId xmlns:a16="http://schemas.microsoft.com/office/drawing/2014/main" xmlns="" id="{E58CDC80-D4F1-444B-8141-B475E0FE524B}"/>
              </a:ext>
            </a:extLst>
          </p:cNvPr>
          <p:cNvSpPr>
            <a:spLocks noGrp="1"/>
          </p:cNvSpPr>
          <p:nvPr>
            <p:ph idx="1"/>
          </p:nvPr>
        </p:nvSpPr>
        <p:spPr/>
        <p:txBody>
          <a:bodyPr>
            <a:normAutofit fontScale="92500" lnSpcReduction="20000"/>
          </a:bodyPr>
          <a:lstStyle/>
          <a:p>
            <a:r>
              <a:rPr lang="en-GB" dirty="0"/>
              <a:t>My research questions</a:t>
            </a:r>
          </a:p>
          <a:p>
            <a:r>
              <a:rPr lang="en-GB" dirty="0"/>
              <a:t>Approaches to entrepreneurship education</a:t>
            </a:r>
          </a:p>
          <a:p>
            <a:r>
              <a:rPr lang="en-GB" dirty="0"/>
              <a:t>Links to educational philosophy</a:t>
            </a:r>
          </a:p>
          <a:p>
            <a:r>
              <a:rPr lang="en-GB" dirty="0"/>
              <a:t>Relevance of Threshold Concept Theory</a:t>
            </a:r>
          </a:p>
          <a:p>
            <a:r>
              <a:rPr lang="en-GB" dirty="0"/>
              <a:t>Study design</a:t>
            </a:r>
          </a:p>
          <a:p>
            <a:r>
              <a:rPr lang="en-GB" dirty="0"/>
              <a:t>Findings – potential entrepreneurship Threshold Concepts</a:t>
            </a:r>
          </a:p>
          <a:p>
            <a:r>
              <a:rPr lang="en-GB" dirty="0"/>
              <a:t>Next stage in the research</a:t>
            </a:r>
          </a:p>
          <a:p>
            <a:r>
              <a:rPr lang="en-GB" dirty="0"/>
              <a:t>Conclusions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xmlns="" val="105169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0489" y="763300"/>
            <a:ext cx="9605962" cy="533485"/>
          </a:xfrm>
        </p:spPr>
        <p:txBody>
          <a:bodyPr>
            <a:normAutofit/>
          </a:bodyPr>
          <a:lstStyle/>
          <a:p>
            <a:r>
              <a:rPr lang="en-GB" dirty="0" smtClean="0"/>
              <a:t>bibliography</a:t>
            </a:r>
            <a:endParaRPr lang="en-GB" dirty="0"/>
          </a:p>
        </p:txBody>
      </p:sp>
      <p:sp>
        <p:nvSpPr>
          <p:cNvPr id="3" name="Content Placeholder 2"/>
          <p:cNvSpPr>
            <a:spLocks noGrp="1"/>
          </p:cNvSpPr>
          <p:nvPr>
            <p:ph sz="half" idx="4294967295"/>
          </p:nvPr>
        </p:nvSpPr>
        <p:spPr>
          <a:xfrm>
            <a:off x="889462" y="1296785"/>
            <a:ext cx="9883833" cy="4721630"/>
          </a:xfrm>
        </p:spPr>
        <p:txBody>
          <a:bodyPr>
            <a:normAutofit fontScale="47500" lnSpcReduction="20000"/>
          </a:bodyPr>
          <a:lstStyle/>
          <a:p>
            <a:r>
              <a:rPr lang="en-US" dirty="0" smtClean="0"/>
              <a:t>Barnett</a:t>
            </a:r>
            <a:r>
              <a:rPr lang="en-US" dirty="0"/>
              <a:t>, R. (1990). </a:t>
            </a:r>
            <a:r>
              <a:rPr lang="en-US" i="1" dirty="0"/>
              <a:t>The idea of higher education</a:t>
            </a:r>
            <a:r>
              <a:rPr lang="en-US" dirty="0"/>
              <a:t>: McGraw-Hill Education (UK).</a:t>
            </a:r>
            <a:endParaRPr lang="en-GB" dirty="0"/>
          </a:p>
          <a:p>
            <a:r>
              <a:rPr lang="en-US" dirty="0"/>
              <a:t>Barnett, R. (2009). Knowing and becoming in the higher education curriculum. </a:t>
            </a:r>
            <a:r>
              <a:rPr lang="en-US" i="1" dirty="0"/>
              <a:t>Studies in Higher Education, 34</a:t>
            </a:r>
            <a:r>
              <a:rPr lang="en-US" dirty="0"/>
              <a:t>(4), 429-440. </a:t>
            </a:r>
            <a:endParaRPr lang="en-GB" dirty="0"/>
          </a:p>
          <a:p>
            <a:r>
              <a:rPr lang="en-US" dirty="0"/>
              <a:t>Barnett, R. (2012). Learning for an unknown future. </a:t>
            </a:r>
            <a:r>
              <a:rPr lang="en-US" i="1" dirty="0"/>
              <a:t>Higher Education Research &amp; Development, 31</a:t>
            </a:r>
            <a:r>
              <a:rPr lang="en-US" dirty="0"/>
              <a:t>(1), 65-77. </a:t>
            </a:r>
            <a:endParaRPr lang="en-GB" dirty="0"/>
          </a:p>
          <a:p>
            <a:r>
              <a:rPr lang="en-US" dirty="0" err="1"/>
              <a:t>Bechard</a:t>
            </a:r>
            <a:r>
              <a:rPr lang="en-US" dirty="0"/>
              <a:t>, J.-P., and Toulouse, J.-M. (1993). Entrepreneurship Training: A Look from Educational Sciences, Working Paper 93-03-01, HEC, Montreal.</a:t>
            </a:r>
            <a:endParaRPr lang="en-GB" dirty="0"/>
          </a:p>
          <a:p>
            <a:r>
              <a:rPr lang="en-US" dirty="0" smtClean="0"/>
              <a:t>Dearing</a:t>
            </a:r>
            <a:r>
              <a:rPr lang="en-US" dirty="0"/>
              <a:t>. (1997). </a:t>
            </a:r>
            <a:r>
              <a:rPr lang="en-US" i="1" dirty="0"/>
              <a:t>Higher Education in the Learning Society</a:t>
            </a:r>
            <a:r>
              <a:rPr lang="en-US" dirty="0"/>
              <a:t>. London: HMSO.</a:t>
            </a:r>
            <a:endParaRPr lang="en-GB" dirty="0"/>
          </a:p>
          <a:p>
            <a:r>
              <a:rPr lang="en-US" dirty="0" err="1"/>
              <a:t>Entwistle</a:t>
            </a:r>
            <a:r>
              <a:rPr lang="en-US" dirty="0"/>
              <a:t>, N., &amp; Percy, K. A. (1973). </a:t>
            </a:r>
            <a:r>
              <a:rPr lang="en-US" i="1" dirty="0"/>
              <a:t>Critical thinking or conformity? An investigation into the aims and outcomes of higher education</a:t>
            </a:r>
            <a:r>
              <a:rPr lang="en-US" dirty="0"/>
              <a:t>. London: Society for Research into Higher Education.</a:t>
            </a:r>
            <a:endParaRPr lang="en-GB" dirty="0"/>
          </a:p>
          <a:p>
            <a:r>
              <a:rPr lang="en-US" dirty="0"/>
              <a:t>Hannon, P.D. (2005). Philosophies of enterprise and entrepreneurship education and challenges for higher education in the UK. </a:t>
            </a:r>
            <a:r>
              <a:rPr lang="en-US" i="1" dirty="0"/>
              <a:t>Entrepreneurship and Innovation</a:t>
            </a:r>
            <a:r>
              <a:rPr lang="en-US" dirty="0"/>
              <a:t>, 105 - 114.</a:t>
            </a:r>
            <a:endParaRPr lang="en-GB" dirty="0"/>
          </a:p>
          <a:p>
            <a:r>
              <a:rPr lang="en-US" dirty="0" err="1"/>
              <a:t>Lackéus</a:t>
            </a:r>
            <a:r>
              <a:rPr lang="en-US" dirty="0"/>
              <a:t>, M. (2015). </a:t>
            </a:r>
            <a:r>
              <a:rPr lang="en-US" i="1" dirty="0"/>
              <a:t>Value Creation as Educational Philosophy.</a:t>
            </a:r>
            <a:r>
              <a:rPr lang="en-US" dirty="0"/>
              <a:t> (Doctor of Engineering), Chalmers University of Technology, Gothenburg, Sweden.   </a:t>
            </a:r>
            <a:endParaRPr lang="en-GB" dirty="0"/>
          </a:p>
          <a:p>
            <a:r>
              <a:rPr lang="en-US" dirty="0"/>
              <a:t>Mill, J. S. (1867). Inaugural lecture at the University of St Andrews. In F. A. Cavanagh (Ed.), </a:t>
            </a:r>
            <a:r>
              <a:rPr lang="en-US" i="1" dirty="0"/>
              <a:t>James and John Stuart Mill on Education</a:t>
            </a:r>
            <a:r>
              <a:rPr lang="en-US" dirty="0"/>
              <a:t>: Cambridge University Press.</a:t>
            </a:r>
            <a:endParaRPr lang="en-GB" dirty="0"/>
          </a:p>
          <a:p>
            <a:r>
              <a:rPr lang="en-US" dirty="0"/>
              <a:t>Newman, J. H. (1852). </a:t>
            </a:r>
            <a:r>
              <a:rPr lang="en-US" i="1" dirty="0"/>
              <a:t>Idea of the University</a:t>
            </a:r>
            <a:r>
              <a:rPr lang="en-US" dirty="0"/>
              <a:t>. London: Longmans, Green &amp; Co.</a:t>
            </a:r>
            <a:endParaRPr lang="en-GB" dirty="0"/>
          </a:p>
          <a:p>
            <a:r>
              <a:rPr lang="en-GB" dirty="0" err="1" smtClean="0"/>
              <a:t>Pring</a:t>
            </a:r>
            <a:r>
              <a:rPr lang="en-GB" dirty="0" smtClean="0"/>
              <a:t>, </a:t>
            </a:r>
            <a:r>
              <a:rPr lang="en-GB" dirty="0"/>
              <a:t>R. </a:t>
            </a:r>
            <a:r>
              <a:rPr lang="en-GB" dirty="0" smtClean="0"/>
              <a:t>(2001). </a:t>
            </a:r>
            <a:r>
              <a:rPr lang="en-GB" dirty="0"/>
              <a:t>The changing nature of universities; economic relevance, social inclusion or personal excellence? </a:t>
            </a:r>
            <a:r>
              <a:rPr lang="en-GB" i="1" dirty="0"/>
              <a:t>Expanding Higher Education Issues and Challenges.</a:t>
            </a:r>
            <a:r>
              <a:rPr lang="en-GB" dirty="0"/>
              <a:t> University of Oxford, Institute for the Advancement of University Learning</a:t>
            </a:r>
            <a:r>
              <a:rPr lang="en-GB" dirty="0" smtClean="0"/>
              <a:t>.</a:t>
            </a:r>
          </a:p>
          <a:p>
            <a:r>
              <a:rPr lang="en-US" dirty="0" smtClean="0"/>
              <a:t>QAA</a:t>
            </a:r>
            <a:r>
              <a:rPr lang="en-US" dirty="0"/>
              <a:t>. (2012). Enterprise and Entrepreneurship Education. Guidance for UK Higher Education Providers: The Quality Assurance Agency for Higher Education London.</a:t>
            </a:r>
            <a:endParaRPr lang="en-GB" dirty="0"/>
          </a:p>
          <a:p>
            <a:r>
              <a:rPr lang="en-US" dirty="0"/>
              <a:t>SFC. (2005). </a:t>
            </a:r>
            <a:r>
              <a:rPr lang="en-US" i="1" dirty="0"/>
              <a:t>Learning to Work - Enhancing employability and enterprise in Scottish FE and HE </a:t>
            </a:r>
            <a:r>
              <a:rPr lang="en-US" dirty="0"/>
              <a:t>Scottish Funding Council Retrieved from </a:t>
            </a:r>
            <a:r>
              <a:rPr lang="en-US" u="sng" dirty="0">
                <a:hlinkClick r:id="rId2"/>
              </a:rPr>
              <a:t>http://www.sfc.ac.uk/web/FILES/ReportsandPublications/Learning_to_Work_-_Enhancing_employability_and_enterprise_in_Scottish_FE_and_HE.pdf</a:t>
            </a:r>
            <a:r>
              <a:rPr lang="en-US" dirty="0"/>
              <a:t>.</a:t>
            </a:r>
            <a:endParaRPr lang="en-GB" dirty="0"/>
          </a:p>
          <a:p>
            <a:r>
              <a:rPr lang="en-GB"/>
              <a:t> </a:t>
            </a:r>
            <a:r>
              <a:rPr lang="en-GB" smtClean="0"/>
              <a:t>UNCTAD</a:t>
            </a:r>
            <a:r>
              <a:rPr lang="en-GB" dirty="0"/>
              <a:t>. (2012). Entrepreneurship Policy Framework and Implementation Guidance, available at </a:t>
            </a:r>
            <a:r>
              <a:rPr lang="en-GB" u="sng" dirty="0">
                <a:hlinkClick r:id="rId3"/>
              </a:rPr>
              <a:t>http://unctad.org/en/PublicationsLibrary/diaeed2012d1_en.pdf</a:t>
            </a:r>
            <a:endParaRPr lang="en-GB" dirty="0"/>
          </a:p>
          <a:p>
            <a:endParaRPr lang="en-GB" dirty="0"/>
          </a:p>
        </p:txBody>
      </p:sp>
    </p:spTree>
    <p:extLst>
      <p:ext uri="{BB962C8B-B14F-4D97-AF65-F5344CB8AC3E}">
        <p14:creationId xmlns:p14="http://schemas.microsoft.com/office/powerpoint/2010/main" xmlns="" val="10687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404B1-A24C-4B4B-BF04-668557493ED5}"/>
              </a:ext>
            </a:extLst>
          </p:cNvPr>
          <p:cNvSpPr>
            <a:spLocks noGrp="1"/>
          </p:cNvSpPr>
          <p:nvPr>
            <p:ph type="title"/>
          </p:nvPr>
        </p:nvSpPr>
        <p:spPr/>
        <p:txBody>
          <a:bodyPr/>
          <a:lstStyle/>
          <a:p>
            <a:r>
              <a:rPr lang="en-GB" dirty="0"/>
              <a:t>Research questions</a:t>
            </a:r>
          </a:p>
        </p:txBody>
      </p:sp>
      <p:sp>
        <p:nvSpPr>
          <p:cNvPr id="3" name="Content Placeholder 2">
            <a:extLst>
              <a:ext uri="{FF2B5EF4-FFF2-40B4-BE49-F238E27FC236}">
                <a16:creationId xmlns:a16="http://schemas.microsoft.com/office/drawing/2014/main" xmlns="" id="{1767F0EA-AEAB-456E-A9C3-51C4A725AC1C}"/>
              </a:ext>
            </a:extLst>
          </p:cNvPr>
          <p:cNvSpPr>
            <a:spLocks noGrp="1"/>
          </p:cNvSpPr>
          <p:nvPr>
            <p:ph idx="1"/>
          </p:nvPr>
        </p:nvSpPr>
        <p:spPr/>
        <p:txBody>
          <a:bodyPr>
            <a:normAutofit/>
          </a:bodyPr>
          <a:lstStyle/>
          <a:p>
            <a:r>
              <a:rPr lang="en-GB" sz="2800" dirty="0"/>
              <a:t>What does it mean to think as an entrepreneur?</a:t>
            </a:r>
          </a:p>
          <a:p>
            <a:r>
              <a:rPr lang="en-GB" sz="2800" dirty="0"/>
              <a:t>What do students need to learn in order to think as entrepreneurs?</a:t>
            </a:r>
          </a:p>
          <a:p>
            <a:r>
              <a:rPr lang="en-GB" sz="2800" dirty="0"/>
              <a:t>How do we develop curricula that enable students to think as entrepreneurs?</a:t>
            </a:r>
          </a:p>
        </p:txBody>
      </p:sp>
    </p:spTree>
    <p:extLst>
      <p:ext uri="{BB962C8B-B14F-4D97-AF65-F5344CB8AC3E}">
        <p14:creationId xmlns:p14="http://schemas.microsoft.com/office/powerpoint/2010/main" xmlns="" val="125821412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58689F9-DF04-4172-A44C-5504D8DE5722}"/>
              </a:ext>
            </a:extLst>
          </p:cNvPr>
          <p:cNvSpPr txBox="1"/>
          <p:nvPr/>
        </p:nvSpPr>
        <p:spPr>
          <a:xfrm>
            <a:off x="4160939" y="2256640"/>
            <a:ext cx="3741490" cy="1015663"/>
          </a:xfrm>
          <a:prstGeom prst="rect">
            <a:avLst/>
          </a:prstGeom>
          <a:noFill/>
        </p:spPr>
        <p:txBody>
          <a:bodyPr wrap="square" rtlCol="0">
            <a:spAutoFit/>
          </a:bodyPr>
          <a:lstStyle/>
          <a:p>
            <a:r>
              <a:rPr lang="en-GB" sz="6000" dirty="0"/>
              <a:t>Learning…</a:t>
            </a:r>
          </a:p>
        </p:txBody>
      </p:sp>
      <p:grpSp>
        <p:nvGrpSpPr>
          <p:cNvPr id="3" name="Group 2">
            <a:extLst>
              <a:ext uri="{FF2B5EF4-FFF2-40B4-BE49-F238E27FC236}">
                <a16:creationId xmlns:a16="http://schemas.microsoft.com/office/drawing/2014/main" xmlns="" id="{43C59847-91C5-4CC8-8AB0-A064596444D4}"/>
              </a:ext>
            </a:extLst>
          </p:cNvPr>
          <p:cNvGrpSpPr/>
          <p:nvPr/>
        </p:nvGrpSpPr>
        <p:grpSpPr>
          <a:xfrm>
            <a:off x="785069" y="588672"/>
            <a:ext cx="2780252" cy="2431581"/>
            <a:chOff x="785069" y="588672"/>
            <a:chExt cx="2780252" cy="2431581"/>
          </a:xfrm>
        </p:grpSpPr>
        <p:pic>
          <p:nvPicPr>
            <p:cNvPr id="4" name="Picture 3">
              <a:extLst>
                <a:ext uri="{FF2B5EF4-FFF2-40B4-BE49-F238E27FC236}">
                  <a16:creationId xmlns:a16="http://schemas.microsoft.com/office/drawing/2014/main" xmlns="" id="{47FE3AFF-CB5E-4CAB-B805-B0FD5F7CBE48}"/>
                </a:ext>
              </a:extLst>
            </p:cNvPr>
            <p:cNvPicPr>
              <a:picLocks noChangeAspect="1"/>
            </p:cNvPicPr>
            <p:nvPr/>
          </p:nvPicPr>
          <p:blipFill>
            <a:blip r:embed="rId2" cstate="print"/>
            <a:stretch>
              <a:fillRect/>
            </a:stretch>
          </p:blipFill>
          <p:spPr>
            <a:xfrm>
              <a:off x="785069" y="588672"/>
              <a:ext cx="2780252" cy="1855818"/>
            </a:xfrm>
            <a:prstGeom prst="rect">
              <a:avLst/>
            </a:prstGeom>
          </p:spPr>
        </p:pic>
        <p:sp>
          <p:nvSpPr>
            <p:cNvPr id="10" name="TextBox 9">
              <a:extLst>
                <a:ext uri="{FF2B5EF4-FFF2-40B4-BE49-F238E27FC236}">
                  <a16:creationId xmlns:a16="http://schemas.microsoft.com/office/drawing/2014/main" xmlns="" id="{8804F582-15DC-485D-9C9F-FE6E0AF34D1A}"/>
                </a:ext>
              </a:extLst>
            </p:cNvPr>
            <p:cNvSpPr txBox="1"/>
            <p:nvPr/>
          </p:nvSpPr>
          <p:spPr>
            <a:xfrm>
              <a:off x="785069" y="2650921"/>
              <a:ext cx="2780252" cy="369332"/>
            </a:xfrm>
            <a:prstGeom prst="rect">
              <a:avLst/>
            </a:prstGeom>
            <a:noFill/>
          </p:spPr>
          <p:txBody>
            <a:bodyPr wrap="square" rtlCol="0">
              <a:spAutoFit/>
            </a:bodyPr>
            <a:lstStyle/>
            <a:p>
              <a:r>
                <a:rPr lang="en-GB" b="1" i="1" dirty="0"/>
                <a:t>about</a:t>
              </a:r>
              <a:r>
                <a:rPr lang="en-GB" dirty="0"/>
                <a:t> entrepreneurship…</a:t>
              </a:r>
            </a:p>
          </p:txBody>
        </p:sp>
      </p:grpSp>
      <p:grpSp>
        <p:nvGrpSpPr>
          <p:cNvPr id="6" name="Group 5">
            <a:extLst>
              <a:ext uri="{FF2B5EF4-FFF2-40B4-BE49-F238E27FC236}">
                <a16:creationId xmlns:a16="http://schemas.microsoft.com/office/drawing/2014/main" xmlns="" id="{5A0673BC-95FF-40FC-B2DF-AB134DED8C52}"/>
              </a:ext>
            </a:extLst>
          </p:cNvPr>
          <p:cNvGrpSpPr/>
          <p:nvPr/>
        </p:nvGrpSpPr>
        <p:grpSpPr>
          <a:xfrm>
            <a:off x="4786618" y="3768232"/>
            <a:ext cx="2783826" cy="1986616"/>
            <a:chOff x="4786618" y="3768232"/>
            <a:chExt cx="2783826" cy="1986616"/>
          </a:xfrm>
        </p:grpSpPr>
        <p:pic>
          <p:nvPicPr>
            <p:cNvPr id="5" name="Picture 4">
              <a:extLst>
                <a:ext uri="{FF2B5EF4-FFF2-40B4-BE49-F238E27FC236}">
                  <a16:creationId xmlns:a16="http://schemas.microsoft.com/office/drawing/2014/main" xmlns="" id="{E90F3EDB-C863-4B5E-B712-D584749FB118}"/>
                </a:ext>
              </a:extLst>
            </p:cNvPr>
            <p:cNvPicPr>
              <a:picLocks noChangeAspect="1"/>
            </p:cNvPicPr>
            <p:nvPr/>
          </p:nvPicPr>
          <p:blipFill>
            <a:blip r:embed="rId3" cstate="print"/>
            <a:stretch>
              <a:fillRect/>
            </a:stretch>
          </p:blipFill>
          <p:spPr>
            <a:xfrm>
              <a:off x="4786618" y="4176101"/>
              <a:ext cx="2783826" cy="1578747"/>
            </a:xfrm>
            <a:prstGeom prst="rect">
              <a:avLst/>
            </a:prstGeom>
          </p:spPr>
        </p:pic>
        <p:sp>
          <p:nvSpPr>
            <p:cNvPr id="11" name="TextBox 10">
              <a:extLst>
                <a:ext uri="{FF2B5EF4-FFF2-40B4-BE49-F238E27FC236}">
                  <a16:creationId xmlns:a16="http://schemas.microsoft.com/office/drawing/2014/main" xmlns="" id="{C7DC50C9-D723-4759-B625-2CAA0501F861}"/>
                </a:ext>
              </a:extLst>
            </p:cNvPr>
            <p:cNvSpPr txBox="1"/>
            <p:nvPr/>
          </p:nvSpPr>
          <p:spPr>
            <a:xfrm>
              <a:off x="4788405" y="3768232"/>
              <a:ext cx="2780252" cy="369332"/>
            </a:xfrm>
            <a:prstGeom prst="rect">
              <a:avLst/>
            </a:prstGeom>
            <a:noFill/>
          </p:spPr>
          <p:txBody>
            <a:bodyPr wrap="square" rtlCol="0">
              <a:spAutoFit/>
            </a:bodyPr>
            <a:lstStyle/>
            <a:p>
              <a:r>
                <a:rPr lang="en-GB" b="1" i="1" dirty="0"/>
                <a:t>for</a:t>
              </a:r>
              <a:r>
                <a:rPr lang="en-GB" dirty="0"/>
                <a:t> entrepreneurship…</a:t>
              </a:r>
            </a:p>
          </p:txBody>
        </p:sp>
      </p:grpSp>
      <p:grpSp>
        <p:nvGrpSpPr>
          <p:cNvPr id="8" name="Group 7">
            <a:extLst>
              <a:ext uri="{FF2B5EF4-FFF2-40B4-BE49-F238E27FC236}">
                <a16:creationId xmlns:a16="http://schemas.microsoft.com/office/drawing/2014/main" xmlns="" id="{99D4F04E-B403-43DA-A651-A7E121EA829A}"/>
              </a:ext>
            </a:extLst>
          </p:cNvPr>
          <p:cNvGrpSpPr/>
          <p:nvPr/>
        </p:nvGrpSpPr>
        <p:grpSpPr>
          <a:xfrm>
            <a:off x="8363823" y="693577"/>
            <a:ext cx="3004657" cy="2447805"/>
            <a:chOff x="8363823" y="693577"/>
            <a:chExt cx="3004657" cy="2447805"/>
          </a:xfrm>
        </p:grpSpPr>
        <p:pic>
          <p:nvPicPr>
            <p:cNvPr id="7" name="Picture 6">
              <a:extLst>
                <a:ext uri="{FF2B5EF4-FFF2-40B4-BE49-F238E27FC236}">
                  <a16:creationId xmlns:a16="http://schemas.microsoft.com/office/drawing/2014/main" xmlns="" id="{87B43585-FB1D-42AD-9824-2E43DB219964}"/>
                </a:ext>
              </a:extLst>
            </p:cNvPr>
            <p:cNvPicPr>
              <a:picLocks noChangeAspect="1"/>
            </p:cNvPicPr>
            <p:nvPr/>
          </p:nvPicPr>
          <p:blipFill>
            <a:blip r:embed="rId4" cstate="print"/>
            <a:stretch>
              <a:fillRect/>
            </a:stretch>
          </p:blipFill>
          <p:spPr>
            <a:xfrm>
              <a:off x="8456102" y="693577"/>
              <a:ext cx="1957344" cy="1957344"/>
            </a:xfrm>
            <a:prstGeom prst="rect">
              <a:avLst/>
            </a:prstGeom>
          </p:spPr>
        </p:pic>
        <p:sp>
          <p:nvSpPr>
            <p:cNvPr id="12" name="TextBox 11">
              <a:extLst>
                <a:ext uri="{FF2B5EF4-FFF2-40B4-BE49-F238E27FC236}">
                  <a16:creationId xmlns:a16="http://schemas.microsoft.com/office/drawing/2014/main" xmlns="" id="{83C75F40-13C8-4BE5-AA7E-53DA5A78DDA4}"/>
                </a:ext>
              </a:extLst>
            </p:cNvPr>
            <p:cNvSpPr txBox="1"/>
            <p:nvPr/>
          </p:nvSpPr>
          <p:spPr>
            <a:xfrm>
              <a:off x="8363823" y="2772050"/>
              <a:ext cx="3004657" cy="369332"/>
            </a:xfrm>
            <a:prstGeom prst="rect">
              <a:avLst/>
            </a:prstGeom>
            <a:noFill/>
          </p:spPr>
          <p:txBody>
            <a:bodyPr wrap="square" rtlCol="0">
              <a:spAutoFit/>
            </a:bodyPr>
            <a:lstStyle/>
            <a:p>
              <a:r>
                <a:rPr lang="en-GB" b="1" i="1" dirty="0"/>
                <a:t>through</a:t>
              </a:r>
              <a:r>
                <a:rPr lang="en-GB" dirty="0"/>
                <a:t> entrepreneurship…</a:t>
              </a:r>
            </a:p>
          </p:txBody>
        </p:sp>
      </p:grpSp>
    </p:spTree>
    <p:extLst>
      <p:ext uri="{BB962C8B-B14F-4D97-AF65-F5344CB8AC3E}">
        <p14:creationId xmlns:p14="http://schemas.microsoft.com/office/powerpoint/2010/main" xmlns="" val="32075703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EE3CCED-CF48-4EB9-8BCB-8E18612417E6}"/>
              </a:ext>
            </a:extLst>
          </p:cNvPr>
          <p:cNvGraphicFramePr>
            <a:graphicFrameLocks noGrp="1"/>
          </p:cNvGraphicFramePr>
          <p:nvPr>
            <p:extLst>
              <p:ext uri="{D42A27DB-BD31-4B8C-83A1-F6EECF244321}">
                <p14:modId xmlns:p14="http://schemas.microsoft.com/office/powerpoint/2010/main" xmlns="" val="458970579"/>
              </p:ext>
            </p:extLst>
          </p:nvPr>
        </p:nvGraphicFramePr>
        <p:xfrm>
          <a:off x="864066" y="719666"/>
          <a:ext cx="10586907" cy="5181600"/>
        </p:xfrm>
        <a:graphic>
          <a:graphicData uri="http://schemas.openxmlformats.org/drawingml/2006/table">
            <a:tbl>
              <a:tblPr firstRow="1" bandRow="1">
                <a:tableStyleId>{5C22544A-7EE6-4342-B048-85BDC9FD1C3A}</a:tableStyleId>
              </a:tblPr>
              <a:tblGrid>
                <a:gridCol w="3528969">
                  <a:extLst>
                    <a:ext uri="{9D8B030D-6E8A-4147-A177-3AD203B41FA5}">
                      <a16:colId xmlns:a16="http://schemas.microsoft.com/office/drawing/2014/main" xmlns="" val="1949226650"/>
                    </a:ext>
                  </a:extLst>
                </a:gridCol>
                <a:gridCol w="3528969">
                  <a:extLst>
                    <a:ext uri="{9D8B030D-6E8A-4147-A177-3AD203B41FA5}">
                      <a16:colId xmlns:a16="http://schemas.microsoft.com/office/drawing/2014/main" xmlns="" val="56971053"/>
                    </a:ext>
                  </a:extLst>
                </a:gridCol>
                <a:gridCol w="3528969">
                  <a:extLst>
                    <a:ext uri="{9D8B030D-6E8A-4147-A177-3AD203B41FA5}">
                      <a16:colId xmlns:a16="http://schemas.microsoft.com/office/drawing/2014/main" xmlns="" val="3017095511"/>
                    </a:ext>
                  </a:extLst>
                </a:gridCol>
              </a:tblGrid>
              <a:tr h="370840">
                <a:tc>
                  <a:txBody>
                    <a:bodyPr/>
                    <a:lstStyle/>
                    <a:p>
                      <a:r>
                        <a:rPr lang="en-GB" sz="1600" dirty="0"/>
                        <a:t>The purpose of Higher Education is to…</a:t>
                      </a:r>
                    </a:p>
                  </a:txBody>
                  <a:tcPr/>
                </a:tc>
                <a:tc>
                  <a:txBody>
                    <a:bodyPr/>
                    <a:lstStyle/>
                    <a:p>
                      <a:r>
                        <a:rPr lang="en-GB" sz="1600" dirty="0"/>
                        <a:t>The purpose of entrepreneurship education is to…</a:t>
                      </a:r>
                    </a:p>
                  </a:txBody>
                  <a:tcPr/>
                </a:tc>
                <a:tc>
                  <a:txBody>
                    <a:bodyPr/>
                    <a:lstStyle/>
                    <a:p>
                      <a:r>
                        <a:rPr lang="en-GB" sz="1600" dirty="0"/>
                        <a:t>The role of the entrepreneurship educator is to be a…</a:t>
                      </a:r>
                    </a:p>
                  </a:txBody>
                  <a:tcPr/>
                </a:tc>
                <a:extLst>
                  <a:ext uri="{0D108BD9-81ED-4DB2-BD59-A6C34878D82A}">
                    <a16:rowId xmlns:a16="http://schemas.microsoft.com/office/drawing/2014/main" xmlns="" val="1621666278"/>
                  </a:ext>
                </a:extLst>
              </a:tr>
              <a:tr h="370840">
                <a:tc>
                  <a:txBody>
                    <a:bodyPr/>
                    <a:lstStyle/>
                    <a:p>
                      <a:r>
                        <a:rPr lang="en-GB" sz="1600" kern="1200" dirty="0">
                          <a:solidFill>
                            <a:schemeClr val="dk1"/>
                          </a:solidFill>
                          <a:effectLst/>
                          <a:latin typeface="+mn-lt"/>
                          <a:ea typeface="+mn-ea"/>
                          <a:cs typeface="+mn-cs"/>
                        </a:rPr>
                        <a:t>convert information into </a:t>
                      </a:r>
                      <a:r>
                        <a:rPr lang="en-GB" sz="1600" b="0" kern="1200" dirty="0">
                          <a:solidFill>
                            <a:schemeClr val="dk1"/>
                          </a:solidFill>
                          <a:effectLst/>
                          <a:latin typeface="+mn-lt"/>
                          <a:ea typeface="+mn-ea"/>
                          <a:cs typeface="+mn-cs"/>
                        </a:rPr>
                        <a:t>knowledge</a:t>
                      </a:r>
                      <a:r>
                        <a:rPr lang="en-GB" sz="1600" kern="1200" dirty="0">
                          <a:solidFill>
                            <a:schemeClr val="dk1"/>
                          </a:solidFill>
                          <a:effectLst/>
                          <a:latin typeface="+mn-lt"/>
                          <a:ea typeface="+mn-ea"/>
                          <a:cs typeface="+mn-cs"/>
                        </a:rPr>
                        <a:t> and knowledge into wisdom (liberalist)</a:t>
                      </a:r>
                      <a:endParaRPr lang="en-GB" sz="1600" dirty="0"/>
                    </a:p>
                  </a:txBody>
                  <a:tcPr/>
                </a:tc>
                <a:tc>
                  <a:txBody>
                    <a:bodyPr/>
                    <a:lstStyle/>
                    <a:p>
                      <a:r>
                        <a:rPr lang="en-GB" sz="1600" b="0" kern="1200" dirty="0">
                          <a:solidFill>
                            <a:schemeClr val="dk1"/>
                          </a:solidFill>
                          <a:effectLst/>
                          <a:latin typeface="+mn-lt"/>
                          <a:ea typeface="+mn-ea"/>
                          <a:cs typeface="+mn-cs"/>
                        </a:rPr>
                        <a:t>develop understanding of and insights into the world of entrepreneurship</a:t>
                      </a:r>
                      <a:endParaRPr lang="en-GB" sz="1600" b="0" dirty="0"/>
                    </a:p>
                  </a:txBody>
                  <a:tcPr/>
                </a:tc>
                <a:tc>
                  <a:txBody>
                    <a:bodyPr/>
                    <a:lstStyle/>
                    <a:p>
                      <a:r>
                        <a:rPr lang="en-GB" sz="1600" b="1" kern="1200" dirty="0">
                          <a:solidFill>
                            <a:schemeClr val="dk1"/>
                          </a:solidFill>
                          <a:effectLst/>
                          <a:latin typeface="+mn-lt"/>
                          <a:ea typeface="+mn-ea"/>
                          <a:cs typeface="+mn-cs"/>
                        </a:rPr>
                        <a:t>Guru</a:t>
                      </a:r>
                      <a:r>
                        <a:rPr lang="en-GB" sz="1600" kern="1200" dirty="0">
                          <a:solidFill>
                            <a:schemeClr val="dk1"/>
                          </a:solidFill>
                          <a:effectLst/>
                          <a:latin typeface="+mn-lt"/>
                          <a:ea typeface="+mn-ea"/>
                          <a:cs typeface="+mn-cs"/>
                        </a:rPr>
                        <a:t>: providing access to leading experts and successful entrepreneurs for transmitting knowledge and insight</a:t>
                      </a:r>
                      <a:endParaRPr lang="en-GB" sz="1600" dirty="0"/>
                    </a:p>
                  </a:txBody>
                  <a:tcPr/>
                </a:tc>
                <a:extLst>
                  <a:ext uri="{0D108BD9-81ED-4DB2-BD59-A6C34878D82A}">
                    <a16:rowId xmlns:a16="http://schemas.microsoft.com/office/drawing/2014/main" xmlns="" val="4039091108"/>
                  </a:ext>
                </a:extLst>
              </a:tr>
              <a:tr h="370840">
                <a:tc>
                  <a:txBody>
                    <a:bodyPr/>
                    <a:lstStyle/>
                    <a:p>
                      <a:r>
                        <a:rPr lang="en-GB" sz="1600" kern="1200" dirty="0">
                          <a:solidFill>
                            <a:schemeClr val="dk1"/>
                          </a:solidFill>
                          <a:effectLst/>
                          <a:latin typeface="+mn-lt"/>
                          <a:ea typeface="+mn-ea"/>
                          <a:cs typeface="+mn-cs"/>
                        </a:rPr>
                        <a:t>meet the </a:t>
                      </a:r>
                      <a:r>
                        <a:rPr lang="en-GB" sz="1600" b="0" kern="1200" dirty="0">
                          <a:solidFill>
                            <a:schemeClr val="dk1"/>
                          </a:solidFill>
                          <a:effectLst/>
                          <a:latin typeface="+mn-lt"/>
                          <a:ea typeface="+mn-ea"/>
                          <a:cs typeface="+mn-cs"/>
                        </a:rPr>
                        <a:t>needs of society or industry – to define </a:t>
                      </a:r>
                      <a:r>
                        <a:rPr lang="en-GB" sz="1600" kern="1200" dirty="0">
                          <a:solidFill>
                            <a:schemeClr val="dk1"/>
                          </a:solidFill>
                          <a:effectLst/>
                          <a:latin typeface="+mn-lt"/>
                          <a:ea typeface="+mn-ea"/>
                          <a:cs typeface="+mn-cs"/>
                        </a:rPr>
                        <a:t>desired behaviours and produce people who behave in these ways (behaviourist)</a:t>
                      </a:r>
                      <a:endParaRPr lang="en-GB" sz="1600" dirty="0"/>
                    </a:p>
                  </a:txBody>
                  <a:tcPr/>
                </a:tc>
                <a:tc>
                  <a:txBody>
                    <a:bodyPr/>
                    <a:lstStyle/>
                    <a:p>
                      <a:r>
                        <a:rPr lang="en-GB" sz="1600" b="0" kern="1200" dirty="0">
                          <a:solidFill>
                            <a:schemeClr val="dk1"/>
                          </a:solidFill>
                          <a:effectLst/>
                          <a:latin typeface="+mn-lt"/>
                          <a:ea typeface="+mn-ea"/>
                          <a:cs typeface="+mn-cs"/>
                        </a:rPr>
                        <a:t>acquire a predetermined set of entrepreneurial capabilities at a specified standard of application</a:t>
                      </a:r>
                      <a:endParaRPr lang="en-GB" sz="1600" b="0" dirty="0"/>
                    </a:p>
                  </a:txBody>
                  <a:tcPr/>
                </a:tc>
                <a:tc>
                  <a:txBody>
                    <a:bodyPr/>
                    <a:lstStyle/>
                    <a:p>
                      <a:r>
                        <a:rPr lang="en-GB" sz="1600" b="1" kern="1200" dirty="0">
                          <a:solidFill>
                            <a:schemeClr val="dk1"/>
                          </a:solidFill>
                          <a:effectLst/>
                          <a:latin typeface="+mn-lt"/>
                          <a:ea typeface="+mn-ea"/>
                          <a:cs typeface="+mn-cs"/>
                        </a:rPr>
                        <a:t>Controller</a:t>
                      </a:r>
                      <a:r>
                        <a:rPr lang="en-GB" sz="1600" kern="1200" dirty="0">
                          <a:solidFill>
                            <a:schemeClr val="dk1"/>
                          </a:solidFill>
                          <a:effectLst/>
                          <a:latin typeface="+mn-lt"/>
                          <a:ea typeface="+mn-ea"/>
                          <a:cs typeface="+mn-cs"/>
                        </a:rPr>
                        <a:t>: monitoring and directing learners towards achieving intended entrepreneurial capabilities</a:t>
                      </a:r>
                      <a:endParaRPr lang="en-GB" sz="1600" dirty="0"/>
                    </a:p>
                  </a:txBody>
                  <a:tcPr/>
                </a:tc>
                <a:extLst>
                  <a:ext uri="{0D108BD9-81ED-4DB2-BD59-A6C34878D82A}">
                    <a16:rowId xmlns:a16="http://schemas.microsoft.com/office/drawing/2014/main" xmlns="" val="2362330540"/>
                  </a:ext>
                </a:extLst>
              </a:tr>
              <a:tr h="370840">
                <a:tc>
                  <a:txBody>
                    <a:bodyPr/>
                    <a:lstStyle/>
                    <a:p>
                      <a:r>
                        <a:rPr lang="en-GB" sz="1600" kern="1200" dirty="0">
                          <a:solidFill>
                            <a:schemeClr val="dk1"/>
                          </a:solidFill>
                          <a:effectLst/>
                          <a:latin typeface="+mn-lt"/>
                          <a:ea typeface="+mn-ea"/>
                          <a:cs typeface="+mn-cs"/>
                        </a:rPr>
                        <a:t>focus on practical knowledge and skills that enhance individual effectiveness in society, </a:t>
                      </a:r>
                      <a:r>
                        <a:rPr lang="en-GB" sz="1600" b="0" kern="1200" dirty="0">
                          <a:solidFill>
                            <a:schemeClr val="dk1"/>
                          </a:solidFill>
                          <a:effectLst/>
                          <a:latin typeface="+mn-lt"/>
                          <a:ea typeface="+mn-ea"/>
                          <a:cs typeface="+mn-cs"/>
                        </a:rPr>
                        <a:t>promoting life-long learning, focusing on the needs of the learner (progressive)</a:t>
                      </a:r>
                      <a:endParaRPr lang="en-GB" sz="1600" b="0" dirty="0"/>
                    </a:p>
                  </a:txBody>
                  <a:tcPr/>
                </a:tc>
                <a:tc>
                  <a:txBody>
                    <a:bodyPr/>
                    <a:lstStyle/>
                    <a:p>
                      <a:r>
                        <a:rPr lang="en-GB" sz="1600" b="0" kern="1200" dirty="0">
                          <a:solidFill>
                            <a:schemeClr val="dk1"/>
                          </a:solidFill>
                          <a:effectLst/>
                          <a:latin typeface="+mn-lt"/>
                          <a:ea typeface="+mn-ea"/>
                          <a:cs typeface="+mn-cs"/>
                        </a:rPr>
                        <a:t>fulfil individual potential within an entrepreneurial society and economy</a:t>
                      </a:r>
                      <a:endParaRPr lang="en-GB" sz="1600" b="0" dirty="0"/>
                    </a:p>
                  </a:txBody>
                  <a:tcPr/>
                </a:tc>
                <a:tc>
                  <a:txBody>
                    <a:bodyPr/>
                    <a:lstStyle/>
                    <a:p>
                      <a:r>
                        <a:rPr lang="en-GB" sz="1600" b="1" kern="1200" dirty="0">
                          <a:solidFill>
                            <a:schemeClr val="dk1"/>
                          </a:solidFill>
                          <a:effectLst/>
                          <a:latin typeface="+mn-lt"/>
                          <a:ea typeface="+mn-ea"/>
                          <a:cs typeface="+mn-cs"/>
                        </a:rPr>
                        <a:t>Guide:</a:t>
                      </a:r>
                      <a:r>
                        <a:rPr lang="en-GB" sz="1600" kern="1200" dirty="0">
                          <a:solidFill>
                            <a:schemeClr val="dk1"/>
                          </a:solidFill>
                          <a:effectLst/>
                          <a:latin typeface="+mn-lt"/>
                          <a:ea typeface="+mn-ea"/>
                          <a:cs typeface="+mn-cs"/>
                        </a:rPr>
                        <a:t> creating entrepreneurial, experiential learning environments and processes</a:t>
                      </a:r>
                      <a:endParaRPr lang="en-GB" sz="1600" dirty="0"/>
                    </a:p>
                  </a:txBody>
                  <a:tcPr/>
                </a:tc>
                <a:extLst>
                  <a:ext uri="{0D108BD9-81ED-4DB2-BD59-A6C34878D82A}">
                    <a16:rowId xmlns:a16="http://schemas.microsoft.com/office/drawing/2014/main" xmlns="" val="4088355098"/>
                  </a:ext>
                </a:extLst>
              </a:tr>
              <a:tr h="370840">
                <a:tc>
                  <a:txBody>
                    <a:bodyPr/>
                    <a:lstStyle/>
                    <a:p>
                      <a:r>
                        <a:rPr lang="en-GB" sz="1600" u="none" kern="1200" dirty="0">
                          <a:solidFill>
                            <a:schemeClr val="dk1"/>
                          </a:solidFill>
                          <a:effectLst/>
                          <a:latin typeface="+mn-lt"/>
                          <a:ea typeface="+mn-ea"/>
                          <a:cs typeface="+mn-cs"/>
                        </a:rPr>
                        <a:t>enable </a:t>
                      </a:r>
                      <a:r>
                        <a:rPr lang="en-GB" sz="1600" kern="1200" dirty="0">
                          <a:solidFill>
                            <a:schemeClr val="dk1"/>
                          </a:solidFill>
                          <a:effectLst/>
                          <a:latin typeface="+mn-lt"/>
                          <a:ea typeface="+mn-ea"/>
                          <a:cs typeface="+mn-cs"/>
                        </a:rPr>
                        <a:t>personal growth </a:t>
                      </a:r>
                      <a:r>
                        <a:rPr lang="en-GB" sz="1600" b="0" kern="1200" dirty="0">
                          <a:solidFill>
                            <a:schemeClr val="dk1"/>
                          </a:solidFill>
                          <a:effectLst/>
                          <a:latin typeface="+mn-lt"/>
                          <a:ea typeface="+mn-ea"/>
                          <a:cs typeface="+mn-cs"/>
                        </a:rPr>
                        <a:t>and self-actualisation (humanistic)</a:t>
                      </a:r>
                      <a:endParaRPr lang="en-GB" sz="1600" b="0" dirty="0"/>
                    </a:p>
                  </a:txBody>
                  <a:tcPr/>
                </a:tc>
                <a:tc>
                  <a:txBody>
                    <a:bodyPr/>
                    <a:lstStyle/>
                    <a:p>
                      <a:r>
                        <a:rPr lang="en-GB" sz="1600" b="0" kern="1200" dirty="0">
                          <a:solidFill>
                            <a:schemeClr val="dk1"/>
                          </a:solidFill>
                          <a:effectLst/>
                          <a:latin typeface="+mn-lt"/>
                          <a:ea typeface="+mn-ea"/>
                          <a:cs typeface="+mn-cs"/>
                        </a:rPr>
                        <a:t>develop and achieve personal growth and development</a:t>
                      </a:r>
                      <a:endParaRPr lang="en-GB" sz="1600" b="0" dirty="0"/>
                    </a:p>
                  </a:txBody>
                  <a:tcPr/>
                </a:tc>
                <a:tc>
                  <a:txBody>
                    <a:bodyPr/>
                    <a:lstStyle/>
                    <a:p>
                      <a:r>
                        <a:rPr lang="en-GB" sz="1600" b="1" kern="1200" dirty="0">
                          <a:solidFill>
                            <a:schemeClr val="dk1"/>
                          </a:solidFill>
                          <a:effectLst/>
                          <a:latin typeface="+mn-lt"/>
                          <a:ea typeface="+mn-ea"/>
                          <a:cs typeface="+mn-cs"/>
                        </a:rPr>
                        <a:t>Helper</a:t>
                      </a:r>
                      <a:r>
                        <a:rPr lang="en-GB" sz="1600" kern="1200" dirty="0">
                          <a:solidFill>
                            <a:schemeClr val="dk1"/>
                          </a:solidFill>
                          <a:effectLst/>
                          <a:latin typeface="+mn-lt"/>
                          <a:ea typeface="+mn-ea"/>
                          <a:cs typeface="+mn-cs"/>
                        </a:rPr>
                        <a:t>: facilitating a co-learning process with peers and entrepreneurs</a:t>
                      </a:r>
                      <a:endParaRPr lang="en-GB" sz="1600" dirty="0"/>
                    </a:p>
                  </a:txBody>
                  <a:tcPr/>
                </a:tc>
                <a:extLst>
                  <a:ext uri="{0D108BD9-81ED-4DB2-BD59-A6C34878D82A}">
                    <a16:rowId xmlns:a16="http://schemas.microsoft.com/office/drawing/2014/main" xmlns="" val="3149692203"/>
                  </a:ext>
                </a:extLst>
              </a:tr>
              <a:tr h="370840">
                <a:tc>
                  <a:txBody>
                    <a:bodyPr/>
                    <a:lstStyle/>
                    <a:p>
                      <a:r>
                        <a:rPr lang="en-GB" sz="1600" kern="1200" dirty="0">
                          <a:solidFill>
                            <a:schemeClr val="dk1"/>
                          </a:solidFill>
                          <a:effectLst/>
                          <a:latin typeface="+mn-lt"/>
                          <a:ea typeface="+mn-ea"/>
                          <a:cs typeface="+mn-cs"/>
                        </a:rPr>
                        <a:t>act as a catalyst for </a:t>
                      </a:r>
                      <a:r>
                        <a:rPr lang="en-GB" sz="1600" b="0" kern="1200" dirty="0">
                          <a:solidFill>
                            <a:schemeClr val="dk1"/>
                          </a:solidFill>
                          <a:effectLst/>
                          <a:latin typeface="+mn-lt"/>
                          <a:ea typeface="+mn-ea"/>
                          <a:cs typeface="+mn-cs"/>
                        </a:rPr>
                        <a:t>fundamental change in society (radical)</a:t>
                      </a:r>
                      <a:endParaRPr lang="en-GB" sz="1600" b="0" dirty="0"/>
                    </a:p>
                  </a:txBody>
                  <a:tcPr/>
                </a:tc>
                <a:tc>
                  <a:txBody>
                    <a:bodyPr/>
                    <a:lstStyle/>
                    <a:p>
                      <a:r>
                        <a:rPr lang="en-GB" sz="1600" b="0" kern="1200" dirty="0">
                          <a:solidFill>
                            <a:schemeClr val="dk1"/>
                          </a:solidFill>
                          <a:effectLst/>
                          <a:latin typeface="+mn-lt"/>
                          <a:ea typeface="+mn-ea"/>
                          <a:cs typeface="+mn-cs"/>
                        </a:rPr>
                        <a:t>exploit entrepreneurship as a tool for socio economic and political change</a:t>
                      </a:r>
                      <a:endParaRPr lang="en-GB" sz="1600" b="0" dirty="0"/>
                    </a:p>
                  </a:txBody>
                  <a:tcPr/>
                </a:tc>
                <a:tc>
                  <a:txBody>
                    <a:bodyPr/>
                    <a:lstStyle/>
                    <a:p>
                      <a:r>
                        <a:rPr lang="en-GB" sz="1600" b="1" kern="1200" dirty="0">
                          <a:solidFill>
                            <a:schemeClr val="dk1"/>
                          </a:solidFill>
                          <a:effectLst/>
                          <a:latin typeface="+mn-lt"/>
                          <a:ea typeface="+mn-ea"/>
                          <a:cs typeface="+mn-cs"/>
                        </a:rPr>
                        <a:t>Coordinator</a:t>
                      </a:r>
                      <a:r>
                        <a:rPr lang="en-GB" sz="1600" kern="1200" dirty="0">
                          <a:solidFill>
                            <a:schemeClr val="dk1"/>
                          </a:solidFill>
                          <a:effectLst/>
                          <a:latin typeface="+mn-lt"/>
                          <a:ea typeface="+mn-ea"/>
                          <a:cs typeface="+mn-cs"/>
                        </a:rPr>
                        <a:t>: learning through collective action: equality between the learner and the educator</a:t>
                      </a:r>
                      <a:endParaRPr lang="en-GB" sz="1600" dirty="0"/>
                    </a:p>
                  </a:txBody>
                  <a:tcPr/>
                </a:tc>
                <a:extLst>
                  <a:ext uri="{0D108BD9-81ED-4DB2-BD59-A6C34878D82A}">
                    <a16:rowId xmlns:a16="http://schemas.microsoft.com/office/drawing/2014/main" xmlns="" val="1684643985"/>
                  </a:ext>
                </a:extLst>
              </a:tr>
            </a:tbl>
          </a:graphicData>
        </a:graphic>
      </p:graphicFrame>
      <p:sp>
        <p:nvSpPr>
          <p:cNvPr id="4" name="Rectangle 3">
            <a:extLst>
              <a:ext uri="{FF2B5EF4-FFF2-40B4-BE49-F238E27FC236}">
                <a16:creationId xmlns:a16="http://schemas.microsoft.com/office/drawing/2014/main" xmlns="" id="{921593C2-CA8C-4AC8-81D1-E6BE786DBE85}"/>
              </a:ext>
            </a:extLst>
          </p:cNvPr>
          <p:cNvSpPr/>
          <p:nvPr/>
        </p:nvSpPr>
        <p:spPr>
          <a:xfrm>
            <a:off x="864066" y="2105637"/>
            <a:ext cx="10586907" cy="37956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8222686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EE3CCED-CF48-4EB9-8BCB-8E18612417E6}"/>
              </a:ext>
            </a:extLst>
          </p:cNvPr>
          <p:cNvGraphicFramePr>
            <a:graphicFrameLocks noGrp="1"/>
          </p:cNvGraphicFramePr>
          <p:nvPr>
            <p:extLst/>
          </p:nvPr>
        </p:nvGraphicFramePr>
        <p:xfrm>
          <a:off x="864066" y="719666"/>
          <a:ext cx="10586907" cy="5181600"/>
        </p:xfrm>
        <a:graphic>
          <a:graphicData uri="http://schemas.openxmlformats.org/drawingml/2006/table">
            <a:tbl>
              <a:tblPr firstRow="1" bandRow="1">
                <a:tableStyleId>{5C22544A-7EE6-4342-B048-85BDC9FD1C3A}</a:tableStyleId>
              </a:tblPr>
              <a:tblGrid>
                <a:gridCol w="3528969">
                  <a:extLst>
                    <a:ext uri="{9D8B030D-6E8A-4147-A177-3AD203B41FA5}">
                      <a16:colId xmlns:a16="http://schemas.microsoft.com/office/drawing/2014/main" xmlns="" val="1949226650"/>
                    </a:ext>
                  </a:extLst>
                </a:gridCol>
                <a:gridCol w="3528969">
                  <a:extLst>
                    <a:ext uri="{9D8B030D-6E8A-4147-A177-3AD203B41FA5}">
                      <a16:colId xmlns:a16="http://schemas.microsoft.com/office/drawing/2014/main" xmlns="" val="56971053"/>
                    </a:ext>
                  </a:extLst>
                </a:gridCol>
                <a:gridCol w="3528969">
                  <a:extLst>
                    <a:ext uri="{9D8B030D-6E8A-4147-A177-3AD203B41FA5}">
                      <a16:colId xmlns:a16="http://schemas.microsoft.com/office/drawing/2014/main" xmlns="" val="3017095511"/>
                    </a:ext>
                  </a:extLst>
                </a:gridCol>
              </a:tblGrid>
              <a:tr h="370840">
                <a:tc>
                  <a:txBody>
                    <a:bodyPr/>
                    <a:lstStyle/>
                    <a:p>
                      <a:r>
                        <a:rPr lang="en-GB" sz="1600" dirty="0"/>
                        <a:t>The purpose of Higher Education is to…</a:t>
                      </a:r>
                    </a:p>
                  </a:txBody>
                  <a:tcPr/>
                </a:tc>
                <a:tc>
                  <a:txBody>
                    <a:bodyPr/>
                    <a:lstStyle/>
                    <a:p>
                      <a:r>
                        <a:rPr lang="en-GB" sz="1600" dirty="0"/>
                        <a:t>The purpose of entrepreneurship education is to…</a:t>
                      </a:r>
                    </a:p>
                  </a:txBody>
                  <a:tcPr/>
                </a:tc>
                <a:tc>
                  <a:txBody>
                    <a:bodyPr/>
                    <a:lstStyle/>
                    <a:p>
                      <a:r>
                        <a:rPr lang="en-GB" sz="1600" dirty="0"/>
                        <a:t>The role of the entrepreneurship educator is to be a…</a:t>
                      </a:r>
                    </a:p>
                  </a:txBody>
                  <a:tcPr/>
                </a:tc>
                <a:extLst>
                  <a:ext uri="{0D108BD9-81ED-4DB2-BD59-A6C34878D82A}">
                    <a16:rowId xmlns:a16="http://schemas.microsoft.com/office/drawing/2014/main" xmlns="" val="1621666278"/>
                  </a:ext>
                </a:extLst>
              </a:tr>
              <a:tr h="370840">
                <a:tc>
                  <a:txBody>
                    <a:bodyPr/>
                    <a:lstStyle/>
                    <a:p>
                      <a:r>
                        <a:rPr lang="en-GB" sz="1600" kern="1200" dirty="0">
                          <a:solidFill>
                            <a:schemeClr val="dk1"/>
                          </a:solidFill>
                          <a:effectLst/>
                          <a:latin typeface="+mn-lt"/>
                          <a:ea typeface="+mn-ea"/>
                          <a:cs typeface="+mn-cs"/>
                        </a:rPr>
                        <a:t>convert information into </a:t>
                      </a:r>
                      <a:r>
                        <a:rPr lang="en-GB" sz="1600" b="0" kern="1200" dirty="0">
                          <a:solidFill>
                            <a:schemeClr val="dk1"/>
                          </a:solidFill>
                          <a:effectLst/>
                          <a:latin typeface="+mn-lt"/>
                          <a:ea typeface="+mn-ea"/>
                          <a:cs typeface="+mn-cs"/>
                        </a:rPr>
                        <a:t>knowledge</a:t>
                      </a:r>
                      <a:r>
                        <a:rPr lang="en-GB" sz="1600" kern="1200" dirty="0">
                          <a:solidFill>
                            <a:schemeClr val="dk1"/>
                          </a:solidFill>
                          <a:effectLst/>
                          <a:latin typeface="+mn-lt"/>
                          <a:ea typeface="+mn-ea"/>
                          <a:cs typeface="+mn-cs"/>
                        </a:rPr>
                        <a:t> and knowledge into wisdom (liberalist)</a:t>
                      </a:r>
                      <a:endParaRPr lang="en-GB" sz="1600" dirty="0"/>
                    </a:p>
                  </a:txBody>
                  <a:tcPr/>
                </a:tc>
                <a:tc>
                  <a:txBody>
                    <a:bodyPr/>
                    <a:lstStyle/>
                    <a:p>
                      <a:r>
                        <a:rPr lang="en-GB" sz="1600" b="0" kern="1200" dirty="0">
                          <a:solidFill>
                            <a:schemeClr val="dk1"/>
                          </a:solidFill>
                          <a:effectLst/>
                          <a:latin typeface="+mn-lt"/>
                          <a:ea typeface="+mn-ea"/>
                          <a:cs typeface="+mn-cs"/>
                        </a:rPr>
                        <a:t>develop understanding of and insights into the world of entrepreneurship</a:t>
                      </a:r>
                      <a:endParaRPr lang="en-GB" sz="1600" b="0" dirty="0"/>
                    </a:p>
                  </a:txBody>
                  <a:tcPr/>
                </a:tc>
                <a:tc>
                  <a:txBody>
                    <a:bodyPr/>
                    <a:lstStyle/>
                    <a:p>
                      <a:r>
                        <a:rPr lang="en-GB" sz="1600" b="1" kern="1200" dirty="0">
                          <a:solidFill>
                            <a:schemeClr val="dk1"/>
                          </a:solidFill>
                          <a:effectLst/>
                          <a:latin typeface="+mn-lt"/>
                          <a:ea typeface="+mn-ea"/>
                          <a:cs typeface="+mn-cs"/>
                        </a:rPr>
                        <a:t>Guru</a:t>
                      </a:r>
                      <a:r>
                        <a:rPr lang="en-GB" sz="1600" kern="1200" dirty="0">
                          <a:solidFill>
                            <a:schemeClr val="dk1"/>
                          </a:solidFill>
                          <a:effectLst/>
                          <a:latin typeface="+mn-lt"/>
                          <a:ea typeface="+mn-ea"/>
                          <a:cs typeface="+mn-cs"/>
                        </a:rPr>
                        <a:t>: providing access to leading experts and successful entrepreneurs for transmitting knowledge and insight</a:t>
                      </a:r>
                      <a:endParaRPr lang="en-GB" sz="1600" dirty="0"/>
                    </a:p>
                  </a:txBody>
                  <a:tcPr/>
                </a:tc>
                <a:extLst>
                  <a:ext uri="{0D108BD9-81ED-4DB2-BD59-A6C34878D82A}">
                    <a16:rowId xmlns:a16="http://schemas.microsoft.com/office/drawing/2014/main" xmlns="" val="4039091108"/>
                  </a:ext>
                </a:extLst>
              </a:tr>
              <a:tr h="370840">
                <a:tc>
                  <a:txBody>
                    <a:bodyPr/>
                    <a:lstStyle/>
                    <a:p>
                      <a:r>
                        <a:rPr lang="en-GB" sz="1600" kern="1200" dirty="0">
                          <a:solidFill>
                            <a:schemeClr val="dk1"/>
                          </a:solidFill>
                          <a:effectLst/>
                          <a:latin typeface="+mn-lt"/>
                          <a:ea typeface="+mn-ea"/>
                          <a:cs typeface="+mn-cs"/>
                        </a:rPr>
                        <a:t>meet the </a:t>
                      </a:r>
                      <a:r>
                        <a:rPr lang="en-GB" sz="1600" b="0" kern="1200" dirty="0">
                          <a:solidFill>
                            <a:schemeClr val="dk1"/>
                          </a:solidFill>
                          <a:effectLst/>
                          <a:latin typeface="+mn-lt"/>
                          <a:ea typeface="+mn-ea"/>
                          <a:cs typeface="+mn-cs"/>
                        </a:rPr>
                        <a:t>needs of society or industry – to define </a:t>
                      </a:r>
                      <a:r>
                        <a:rPr lang="en-GB" sz="1600" kern="1200" dirty="0">
                          <a:solidFill>
                            <a:schemeClr val="dk1"/>
                          </a:solidFill>
                          <a:effectLst/>
                          <a:latin typeface="+mn-lt"/>
                          <a:ea typeface="+mn-ea"/>
                          <a:cs typeface="+mn-cs"/>
                        </a:rPr>
                        <a:t>desired behaviours and produce people who behave in these ways (behaviourist)</a:t>
                      </a:r>
                      <a:endParaRPr lang="en-GB" sz="1600" dirty="0"/>
                    </a:p>
                  </a:txBody>
                  <a:tcPr/>
                </a:tc>
                <a:tc>
                  <a:txBody>
                    <a:bodyPr/>
                    <a:lstStyle/>
                    <a:p>
                      <a:r>
                        <a:rPr lang="en-GB" sz="1600" b="0" kern="1200" dirty="0">
                          <a:solidFill>
                            <a:schemeClr val="dk1"/>
                          </a:solidFill>
                          <a:effectLst/>
                          <a:latin typeface="+mn-lt"/>
                          <a:ea typeface="+mn-ea"/>
                          <a:cs typeface="+mn-cs"/>
                        </a:rPr>
                        <a:t>acquire a predetermined set of entrepreneurial capabilities at a specified standard of application</a:t>
                      </a:r>
                      <a:endParaRPr lang="en-GB" sz="1600" b="0" dirty="0"/>
                    </a:p>
                  </a:txBody>
                  <a:tcPr/>
                </a:tc>
                <a:tc>
                  <a:txBody>
                    <a:bodyPr/>
                    <a:lstStyle/>
                    <a:p>
                      <a:r>
                        <a:rPr lang="en-GB" sz="1600" b="1" kern="1200" dirty="0">
                          <a:solidFill>
                            <a:schemeClr val="dk1"/>
                          </a:solidFill>
                          <a:effectLst/>
                          <a:latin typeface="+mn-lt"/>
                          <a:ea typeface="+mn-ea"/>
                          <a:cs typeface="+mn-cs"/>
                        </a:rPr>
                        <a:t>Controller</a:t>
                      </a:r>
                      <a:r>
                        <a:rPr lang="en-GB" sz="1600" kern="1200" dirty="0">
                          <a:solidFill>
                            <a:schemeClr val="dk1"/>
                          </a:solidFill>
                          <a:effectLst/>
                          <a:latin typeface="+mn-lt"/>
                          <a:ea typeface="+mn-ea"/>
                          <a:cs typeface="+mn-cs"/>
                        </a:rPr>
                        <a:t>: monitoring and directing learners towards achieving intended entrepreneurial capabilities</a:t>
                      </a:r>
                      <a:endParaRPr lang="en-GB" sz="1600" dirty="0"/>
                    </a:p>
                  </a:txBody>
                  <a:tcPr/>
                </a:tc>
                <a:extLst>
                  <a:ext uri="{0D108BD9-81ED-4DB2-BD59-A6C34878D82A}">
                    <a16:rowId xmlns:a16="http://schemas.microsoft.com/office/drawing/2014/main" xmlns="" val="2362330540"/>
                  </a:ext>
                </a:extLst>
              </a:tr>
              <a:tr h="370840">
                <a:tc>
                  <a:txBody>
                    <a:bodyPr/>
                    <a:lstStyle/>
                    <a:p>
                      <a:r>
                        <a:rPr lang="en-GB" sz="1600" kern="1200" dirty="0">
                          <a:solidFill>
                            <a:schemeClr val="dk1"/>
                          </a:solidFill>
                          <a:effectLst/>
                          <a:latin typeface="+mn-lt"/>
                          <a:ea typeface="+mn-ea"/>
                          <a:cs typeface="+mn-cs"/>
                        </a:rPr>
                        <a:t>focus on practical knowledge and skills that enhance individual effectiveness in society, </a:t>
                      </a:r>
                      <a:r>
                        <a:rPr lang="en-GB" sz="1600" b="0" kern="1200" dirty="0">
                          <a:solidFill>
                            <a:schemeClr val="dk1"/>
                          </a:solidFill>
                          <a:effectLst/>
                          <a:latin typeface="+mn-lt"/>
                          <a:ea typeface="+mn-ea"/>
                          <a:cs typeface="+mn-cs"/>
                        </a:rPr>
                        <a:t>promoting life-long learning, focusing on the needs of the learner (progressive)</a:t>
                      </a:r>
                      <a:endParaRPr lang="en-GB" sz="1600" b="0" dirty="0"/>
                    </a:p>
                  </a:txBody>
                  <a:tcPr/>
                </a:tc>
                <a:tc>
                  <a:txBody>
                    <a:bodyPr/>
                    <a:lstStyle/>
                    <a:p>
                      <a:r>
                        <a:rPr lang="en-GB" sz="1600" b="0" kern="1200" dirty="0">
                          <a:solidFill>
                            <a:schemeClr val="dk1"/>
                          </a:solidFill>
                          <a:effectLst/>
                          <a:latin typeface="+mn-lt"/>
                          <a:ea typeface="+mn-ea"/>
                          <a:cs typeface="+mn-cs"/>
                        </a:rPr>
                        <a:t>fulfil individual potential within an entrepreneurial society and economy</a:t>
                      </a:r>
                      <a:endParaRPr lang="en-GB" sz="1600" b="0" dirty="0"/>
                    </a:p>
                  </a:txBody>
                  <a:tcPr/>
                </a:tc>
                <a:tc>
                  <a:txBody>
                    <a:bodyPr/>
                    <a:lstStyle/>
                    <a:p>
                      <a:r>
                        <a:rPr lang="en-GB" sz="1600" b="1" kern="1200" dirty="0">
                          <a:solidFill>
                            <a:schemeClr val="dk1"/>
                          </a:solidFill>
                          <a:effectLst/>
                          <a:latin typeface="+mn-lt"/>
                          <a:ea typeface="+mn-ea"/>
                          <a:cs typeface="+mn-cs"/>
                        </a:rPr>
                        <a:t>Guide:</a:t>
                      </a:r>
                      <a:r>
                        <a:rPr lang="en-GB" sz="1600" kern="1200" dirty="0">
                          <a:solidFill>
                            <a:schemeClr val="dk1"/>
                          </a:solidFill>
                          <a:effectLst/>
                          <a:latin typeface="+mn-lt"/>
                          <a:ea typeface="+mn-ea"/>
                          <a:cs typeface="+mn-cs"/>
                        </a:rPr>
                        <a:t> creating entrepreneurial, experiential learning environments and processes</a:t>
                      </a:r>
                      <a:endParaRPr lang="en-GB" sz="1600" dirty="0"/>
                    </a:p>
                  </a:txBody>
                  <a:tcPr/>
                </a:tc>
                <a:extLst>
                  <a:ext uri="{0D108BD9-81ED-4DB2-BD59-A6C34878D82A}">
                    <a16:rowId xmlns:a16="http://schemas.microsoft.com/office/drawing/2014/main" xmlns="" val="4088355098"/>
                  </a:ext>
                </a:extLst>
              </a:tr>
              <a:tr h="370840">
                <a:tc>
                  <a:txBody>
                    <a:bodyPr/>
                    <a:lstStyle/>
                    <a:p>
                      <a:r>
                        <a:rPr lang="en-GB" sz="1600" u="none" kern="1200" dirty="0">
                          <a:solidFill>
                            <a:schemeClr val="dk1"/>
                          </a:solidFill>
                          <a:effectLst/>
                          <a:latin typeface="+mn-lt"/>
                          <a:ea typeface="+mn-ea"/>
                          <a:cs typeface="+mn-cs"/>
                        </a:rPr>
                        <a:t>enable </a:t>
                      </a:r>
                      <a:r>
                        <a:rPr lang="en-GB" sz="1600" kern="1200" dirty="0">
                          <a:solidFill>
                            <a:schemeClr val="dk1"/>
                          </a:solidFill>
                          <a:effectLst/>
                          <a:latin typeface="+mn-lt"/>
                          <a:ea typeface="+mn-ea"/>
                          <a:cs typeface="+mn-cs"/>
                        </a:rPr>
                        <a:t>personal growth </a:t>
                      </a:r>
                      <a:r>
                        <a:rPr lang="en-GB" sz="1600" b="0" kern="1200" dirty="0">
                          <a:solidFill>
                            <a:schemeClr val="dk1"/>
                          </a:solidFill>
                          <a:effectLst/>
                          <a:latin typeface="+mn-lt"/>
                          <a:ea typeface="+mn-ea"/>
                          <a:cs typeface="+mn-cs"/>
                        </a:rPr>
                        <a:t>and self-actualisation (humanistic)</a:t>
                      </a:r>
                      <a:endParaRPr lang="en-GB" sz="1600" b="0" dirty="0"/>
                    </a:p>
                  </a:txBody>
                  <a:tcPr/>
                </a:tc>
                <a:tc>
                  <a:txBody>
                    <a:bodyPr/>
                    <a:lstStyle/>
                    <a:p>
                      <a:r>
                        <a:rPr lang="en-GB" sz="1600" b="0" kern="1200" dirty="0">
                          <a:solidFill>
                            <a:schemeClr val="dk1"/>
                          </a:solidFill>
                          <a:effectLst/>
                          <a:latin typeface="+mn-lt"/>
                          <a:ea typeface="+mn-ea"/>
                          <a:cs typeface="+mn-cs"/>
                        </a:rPr>
                        <a:t>develop and achieve personal growth and development</a:t>
                      </a:r>
                      <a:endParaRPr lang="en-GB" sz="1600" b="0" dirty="0"/>
                    </a:p>
                  </a:txBody>
                  <a:tcPr/>
                </a:tc>
                <a:tc>
                  <a:txBody>
                    <a:bodyPr/>
                    <a:lstStyle/>
                    <a:p>
                      <a:r>
                        <a:rPr lang="en-GB" sz="1600" b="1" kern="1200" dirty="0">
                          <a:solidFill>
                            <a:schemeClr val="dk1"/>
                          </a:solidFill>
                          <a:effectLst/>
                          <a:latin typeface="+mn-lt"/>
                          <a:ea typeface="+mn-ea"/>
                          <a:cs typeface="+mn-cs"/>
                        </a:rPr>
                        <a:t>Helper</a:t>
                      </a:r>
                      <a:r>
                        <a:rPr lang="en-GB" sz="1600" kern="1200" dirty="0">
                          <a:solidFill>
                            <a:schemeClr val="dk1"/>
                          </a:solidFill>
                          <a:effectLst/>
                          <a:latin typeface="+mn-lt"/>
                          <a:ea typeface="+mn-ea"/>
                          <a:cs typeface="+mn-cs"/>
                        </a:rPr>
                        <a:t>: facilitating a co-learning process with peers and entrepreneurs</a:t>
                      </a:r>
                      <a:endParaRPr lang="en-GB" sz="1600" dirty="0"/>
                    </a:p>
                  </a:txBody>
                  <a:tcPr/>
                </a:tc>
                <a:extLst>
                  <a:ext uri="{0D108BD9-81ED-4DB2-BD59-A6C34878D82A}">
                    <a16:rowId xmlns:a16="http://schemas.microsoft.com/office/drawing/2014/main" xmlns="" val="3149692203"/>
                  </a:ext>
                </a:extLst>
              </a:tr>
              <a:tr h="370840">
                <a:tc>
                  <a:txBody>
                    <a:bodyPr/>
                    <a:lstStyle/>
                    <a:p>
                      <a:r>
                        <a:rPr lang="en-GB" sz="1600" kern="1200" dirty="0">
                          <a:solidFill>
                            <a:schemeClr val="dk1"/>
                          </a:solidFill>
                          <a:effectLst/>
                          <a:latin typeface="+mn-lt"/>
                          <a:ea typeface="+mn-ea"/>
                          <a:cs typeface="+mn-cs"/>
                        </a:rPr>
                        <a:t>act as a catalyst for </a:t>
                      </a:r>
                      <a:r>
                        <a:rPr lang="en-GB" sz="1600" b="0" kern="1200" dirty="0">
                          <a:solidFill>
                            <a:schemeClr val="dk1"/>
                          </a:solidFill>
                          <a:effectLst/>
                          <a:latin typeface="+mn-lt"/>
                          <a:ea typeface="+mn-ea"/>
                          <a:cs typeface="+mn-cs"/>
                        </a:rPr>
                        <a:t>fundamental change in society (radical)</a:t>
                      </a:r>
                      <a:endParaRPr lang="en-GB" sz="1600" b="0" dirty="0"/>
                    </a:p>
                  </a:txBody>
                  <a:tcPr/>
                </a:tc>
                <a:tc>
                  <a:txBody>
                    <a:bodyPr/>
                    <a:lstStyle/>
                    <a:p>
                      <a:r>
                        <a:rPr lang="en-GB" sz="1600" b="0" kern="1200" dirty="0">
                          <a:solidFill>
                            <a:schemeClr val="dk1"/>
                          </a:solidFill>
                          <a:effectLst/>
                          <a:latin typeface="+mn-lt"/>
                          <a:ea typeface="+mn-ea"/>
                          <a:cs typeface="+mn-cs"/>
                        </a:rPr>
                        <a:t>exploit entrepreneurship as a tool for socio economic and political change</a:t>
                      </a:r>
                      <a:endParaRPr lang="en-GB" sz="1600" b="0" dirty="0"/>
                    </a:p>
                  </a:txBody>
                  <a:tcPr/>
                </a:tc>
                <a:tc>
                  <a:txBody>
                    <a:bodyPr/>
                    <a:lstStyle/>
                    <a:p>
                      <a:r>
                        <a:rPr lang="en-GB" sz="1600" b="1" kern="1200" dirty="0">
                          <a:solidFill>
                            <a:schemeClr val="dk1"/>
                          </a:solidFill>
                          <a:effectLst/>
                          <a:latin typeface="+mn-lt"/>
                          <a:ea typeface="+mn-ea"/>
                          <a:cs typeface="+mn-cs"/>
                        </a:rPr>
                        <a:t>Coordinator</a:t>
                      </a:r>
                      <a:r>
                        <a:rPr lang="en-GB" sz="1600" kern="1200" dirty="0">
                          <a:solidFill>
                            <a:schemeClr val="dk1"/>
                          </a:solidFill>
                          <a:effectLst/>
                          <a:latin typeface="+mn-lt"/>
                          <a:ea typeface="+mn-ea"/>
                          <a:cs typeface="+mn-cs"/>
                        </a:rPr>
                        <a:t>: learning through collective action: equality between the learner and the educator</a:t>
                      </a:r>
                      <a:endParaRPr lang="en-GB" sz="1600" dirty="0"/>
                    </a:p>
                  </a:txBody>
                  <a:tcPr/>
                </a:tc>
                <a:extLst>
                  <a:ext uri="{0D108BD9-81ED-4DB2-BD59-A6C34878D82A}">
                    <a16:rowId xmlns:a16="http://schemas.microsoft.com/office/drawing/2014/main" xmlns="" val="1684643985"/>
                  </a:ext>
                </a:extLst>
              </a:tr>
            </a:tbl>
          </a:graphicData>
        </a:graphic>
      </p:graphicFrame>
      <p:sp>
        <p:nvSpPr>
          <p:cNvPr id="4" name="Rectangle 3">
            <a:extLst>
              <a:ext uri="{FF2B5EF4-FFF2-40B4-BE49-F238E27FC236}">
                <a16:creationId xmlns:a16="http://schemas.microsoft.com/office/drawing/2014/main" xmlns="" id="{9D50F8DC-DF08-4200-BE3E-3C3195E2BD39}"/>
              </a:ext>
            </a:extLst>
          </p:cNvPr>
          <p:cNvSpPr/>
          <p:nvPr/>
        </p:nvSpPr>
        <p:spPr>
          <a:xfrm>
            <a:off x="864066" y="3187817"/>
            <a:ext cx="10586907" cy="27134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90803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EE3CCED-CF48-4EB9-8BCB-8E18612417E6}"/>
              </a:ext>
            </a:extLst>
          </p:cNvPr>
          <p:cNvGraphicFramePr>
            <a:graphicFrameLocks noGrp="1"/>
          </p:cNvGraphicFramePr>
          <p:nvPr>
            <p:extLst/>
          </p:nvPr>
        </p:nvGraphicFramePr>
        <p:xfrm>
          <a:off x="864066" y="719666"/>
          <a:ext cx="10586907" cy="5181600"/>
        </p:xfrm>
        <a:graphic>
          <a:graphicData uri="http://schemas.openxmlformats.org/drawingml/2006/table">
            <a:tbl>
              <a:tblPr firstRow="1" bandRow="1">
                <a:tableStyleId>{5C22544A-7EE6-4342-B048-85BDC9FD1C3A}</a:tableStyleId>
              </a:tblPr>
              <a:tblGrid>
                <a:gridCol w="3528969">
                  <a:extLst>
                    <a:ext uri="{9D8B030D-6E8A-4147-A177-3AD203B41FA5}">
                      <a16:colId xmlns:a16="http://schemas.microsoft.com/office/drawing/2014/main" xmlns="" val="1949226650"/>
                    </a:ext>
                  </a:extLst>
                </a:gridCol>
                <a:gridCol w="3528969">
                  <a:extLst>
                    <a:ext uri="{9D8B030D-6E8A-4147-A177-3AD203B41FA5}">
                      <a16:colId xmlns:a16="http://schemas.microsoft.com/office/drawing/2014/main" xmlns="" val="56971053"/>
                    </a:ext>
                  </a:extLst>
                </a:gridCol>
                <a:gridCol w="3528969">
                  <a:extLst>
                    <a:ext uri="{9D8B030D-6E8A-4147-A177-3AD203B41FA5}">
                      <a16:colId xmlns:a16="http://schemas.microsoft.com/office/drawing/2014/main" xmlns="" val="3017095511"/>
                    </a:ext>
                  </a:extLst>
                </a:gridCol>
              </a:tblGrid>
              <a:tr h="370840">
                <a:tc>
                  <a:txBody>
                    <a:bodyPr/>
                    <a:lstStyle/>
                    <a:p>
                      <a:r>
                        <a:rPr lang="en-GB" sz="1600" dirty="0"/>
                        <a:t>The purpose of Higher Education is to…</a:t>
                      </a:r>
                    </a:p>
                  </a:txBody>
                  <a:tcPr/>
                </a:tc>
                <a:tc>
                  <a:txBody>
                    <a:bodyPr/>
                    <a:lstStyle/>
                    <a:p>
                      <a:r>
                        <a:rPr lang="en-GB" sz="1600" dirty="0"/>
                        <a:t>The purpose of entrepreneurship education is to…</a:t>
                      </a:r>
                    </a:p>
                  </a:txBody>
                  <a:tcPr/>
                </a:tc>
                <a:tc>
                  <a:txBody>
                    <a:bodyPr/>
                    <a:lstStyle/>
                    <a:p>
                      <a:r>
                        <a:rPr lang="en-GB" sz="1600" dirty="0"/>
                        <a:t>The role of the entrepreneurship educator is to be a…</a:t>
                      </a:r>
                    </a:p>
                  </a:txBody>
                  <a:tcPr/>
                </a:tc>
                <a:extLst>
                  <a:ext uri="{0D108BD9-81ED-4DB2-BD59-A6C34878D82A}">
                    <a16:rowId xmlns:a16="http://schemas.microsoft.com/office/drawing/2014/main" xmlns="" val="1621666278"/>
                  </a:ext>
                </a:extLst>
              </a:tr>
              <a:tr h="370840">
                <a:tc>
                  <a:txBody>
                    <a:bodyPr/>
                    <a:lstStyle/>
                    <a:p>
                      <a:r>
                        <a:rPr lang="en-GB" sz="1600" kern="1200" dirty="0">
                          <a:solidFill>
                            <a:schemeClr val="dk1"/>
                          </a:solidFill>
                          <a:effectLst/>
                          <a:latin typeface="+mn-lt"/>
                          <a:ea typeface="+mn-ea"/>
                          <a:cs typeface="+mn-cs"/>
                        </a:rPr>
                        <a:t>convert information into </a:t>
                      </a:r>
                      <a:r>
                        <a:rPr lang="en-GB" sz="1600" b="0" kern="1200" dirty="0">
                          <a:solidFill>
                            <a:schemeClr val="dk1"/>
                          </a:solidFill>
                          <a:effectLst/>
                          <a:latin typeface="+mn-lt"/>
                          <a:ea typeface="+mn-ea"/>
                          <a:cs typeface="+mn-cs"/>
                        </a:rPr>
                        <a:t>knowledge</a:t>
                      </a:r>
                      <a:r>
                        <a:rPr lang="en-GB" sz="1600" kern="1200" dirty="0">
                          <a:solidFill>
                            <a:schemeClr val="dk1"/>
                          </a:solidFill>
                          <a:effectLst/>
                          <a:latin typeface="+mn-lt"/>
                          <a:ea typeface="+mn-ea"/>
                          <a:cs typeface="+mn-cs"/>
                        </a:rPr>
                        <a:t> and knowledge into wisdom (liberalist)</a:t>
                      </a:r>
                      <a:endParaRPr lang="en-GB" sz="1600" dirty="0"/>
                    </a:p>
                  </a:txBody>
                  <a:tcPr/>
                </a:tc>
                <a:tc>
                  <a:txBody>
                    <a:bodyPr/>
                    <a:lstStyle/>
                    <a:p>
                      <a:r>
                        <a:rPr lang="en-GB" sz="1600" b="0" kern="1200" dirty="0">
                          <a:solidFill>
                            <a:schemeClr val="dk1"/>
                          </a:solidFill>
                          <a:effectLst/>
                          <a:latin typeface="+mn-lt"/>
                          <a:ea typeface="+mn-ea"/>
                          <a:cs typeface="+mn-cs"/>
                        </a:rPr>
                        <a:t>develop understanding of and insights into the world of entrepreneurship</a:t>
                      </a:r>
                      <a:endParaRPr lang="en-GB" sz="1600" b="0" dirty="0"/>
                    </a:p>
                  </a:txBody>
                  <a:tcPr/>
                </a:tc>
                <a:tc>
                  <a:txBody>
                    <a:bodyPr/>
                    <a:lstStyle/>
                    <a:p>
                      <a:r>
                        <a:rPr lang="en-GB" sz="1600" b="1" kern="1200" dirty="0">
                          <a:solidFill>
                            <a:schemeClr val="dk1"/>
                          </a:solidFill>
                          <a:effectLst/>
                          <a:latin typeface="+mn-lt"/>
                          <a:ea typeface="+mn-ea"/>
                          <a:cs typeface="+mn-cs"/>
                        </a:rPr>
                        <a:t>Guru</a:t>
                      </a:r>
                      <a:r>
                        <a:rPr lang="en-GB" sz="1600" kern="1200" dirty="0">
                          <a:solidFill>
                            <a:schemeClr val="dk1"/>
                          </a:solidFill>
                          <a:effectLst/>
                          <a:latin typeface="+mn-lt"/>
                          <a:ea typeface="+mn-ea"/>
                          <a:cs typeface="+mn-cs"/>
                        </a:rPr>
                        <a:t>: providing access to leading experts and successful entrepreneurs for transmitting knowledge and insight</a:t>
                      </a:r>
                      <a:endParaRPr lang="en-GB" sz="1600" dirty="0"/>
                    </a:p>
                  </a:txBody>
                  <a:tcPr/>
                </a:tc>
                <a:extLst>
                  <a:ext uri="{0D108BD9-81ED-4DB2-BD59-A6C34878D82A}">
                    <a16:rowId xmlns:a16="http://schemas.microsoft.com/office/drawing/2014/main" xmlns="" val="4039091108"/>
                  </a:ext>
                </a:extLst>
              </a:tr>
              <a:tr h="370840">
                <a:tc>
                  <a:txBody>
                    <a:bodyPr/>
                    <a:lstStyle/>
                    <a:p>
                      <a:r>
                        <a:rPr lang="en-GB" sz="1600" kern="1200" dirty="0">
                          <a:solidFill>
                            <a:schemeClr val="dk1"/>
                          </a:solidFill>
                          <a:effectLst/>
                          <a:latin typeface="+mn-lt"/>
                          <a:ea typeface="+mn-ea"/>
                          <a:cs typeface="+mn-cs"/>
                        </a:rPr>
                        <a:t>meet the </a:t>
                      </a:r>
                      <a:r>
                        <a:rPr lang="en-GB" sz="1600" b="0" kern="1200" dirty="0">
                          <a:solidFill>
                            <a:schemeClr val="dk1"/>
                          </a:solidFill>
                          <a:effectLst/>
                          <a:latin typeface="+mn-lt"/>
                          <a:ea typeface="+mn-ea"/>
                          <a:cs typeface="+mn-cs"/>
                        </a:rPr>
                        <a:t>needs of society or industry – to define </a:t>
                      </a:r>
                      <a:r>
                        <a:rPr lang="en-GB" sz="1600" kern="1200" dirty="0">
                          <a:solidFill>
                            <a:schemeClr val="dk1"/>
                          </a:solidFill>
                          <a:effectLst/>
                          <a:latin typeface="+mn-lt"/>
                          <a:ea typeface="+mn-ea"/>
                          <a:cs typeface="+mn-cs"/>
                        </a:rPr>
                        <a:t>desired behaviours and produce people who behave in these ways (behaviourist)</a:t>
                      </a:r>
                      <a:endParaRPr lang="en-GB" sz="1600" dirty="0"/>
                    </a:p>
                  </a:txBody>
                  <a:tcPr/>
                </a:tc>
                <a:tc>
                  <a:txBody>
                    <a:bodyPr/>
                    <a:lstStyle/>
                    <a:p>
                      <a:r>
                        <a:rPr lang="en-GB" sz="1600" b="0" kern="1200" dirty="0">
                          <a:solidFill>
                            <a:schemeClr val="dk1"/>
                          </a:solidFill>
                          <a:effectLst/>
                          <a:latin typeface="+mn-lt"/>
                          <a:ea typeface="+mn-ea"/>
                          <a:cs typeface="+mn-cs"/>
                        </a:rPr>
                        <a:t>acquire a predetermined set of entrepreneurial capabilities at a specified standard of application</a:t>
                      </a:r>
                      <a:endParaRPr lang="en-GB" sz="1600" b="0" dirty="0"/>
                    </a:p>
                  </a:txBody>
                  <a:tcPr/>
                </a:tc>
                <a:tc>
                  <a:txBody>
                    <a:bodyPr/>
                    <a:lstStyle/>
                    <a:p>
                      <a:r>
                        <a:rPr lang="en-GB" sz="1600" b="1" kern="1200" dirty="0">
                          <a:solidFill>
                            <a:schemeClr val="dk1"/>
                          </a:solidFill>
                          <a:effectLst/>
                          <a:latin typeface="+mn-lt"/>
                          <a:ea typeface="+mn-ea"/>
                          <a:cs typeface="+mn-cs"/>
                        </a:rPr>
                        <a:t>Controller</a:t>
                      </a:r>
                      <a:r>
                        <a:rPr lang="en-GB" sz="1600" kern="1200" dirty="0">
                          <a:solidFill>
                            <a:schemeClr val="dk1"/>
                          </a:solidFill>
                          <a:effectLst/>
                          <a:latin typeface="+mn-lt"/>
                          <a:ea typeface="+mn-ea"/>
                          <a:cs typeface="+mn-cs"/>
                        </a:rPr>
                        <a:t>: monitoring and directing learners towards achieving intended entrepreneurial capabilities</a:t>
                      </a:r>
                      <a:endParaRPr lang="en-GB" sz="1600" dirty="0"/>
                    </a:p>
                  </a:txBody>
                  <a:tcPr/>
                </a:tc>
                <a:extLst>
                  <a:ext uri="{0D108BD9-81ED-4DB2-BD59-A6C34878D82A}">
                    <a16:rowId xmlns:a16="http://schemas.microsoft.com/office/drawing/2014/main" xmlns="" val="2362330540"/>
                  </a:ext>
                </a:extLst>
              </a:tr>
              <a:tr h="370840">
                <a:tc>
                  <a:txBody>
                    <a:bodyPr/>
                    <a:lstStyle/>
                    <a:p>
                      <a:r>
                        <a:rPr lang="en-GB" sz="1600" kern="1200" dirty="0">
                          <a:solidFill>
                            <a:schemeClr val="dk1"/>
                          </a:solidFill>
                          <a:effectLst/>
                          <a:latin typeface="+mn-lt"/>
                          <a:ea typeface="+mn-ea"/>
                          <a:cs typeface="+mn-cs"/>
                        </a:rPr>
                        <a:t>focus on practical knowledge and skills that enhance individual effectiveness in society, </a:t>
                      </a:r>
                      <a:r>
                        <a:rPr lang="en-GB" sz="1600" b="0" kern="1200" dirty="0">
                          <a:solidFill>
                            <a:schemeClr val="dk1"/>
                          </a:solidFill>
                          <a:effectLst/>
                          <a:latin typeface="+mn-lt"/>
                          <a:ea typeface="+mn-ea"/>
                          <a:cs typeface="+mn-cs"/>
                        </a:rPr>
                        <a:t>promoting life-long learning, focusing on the needs of the learner (progressive)</a:t>
                      </a:r>
                      <a:endParaRPr lang="en-GB" sz="1600" b="0" dirty="0"/>
                    </a:p>
                  </a:txBody>
                  <a:tcPr/>
                </a:tc>
                <a:tc>
                  <a:txBody>
                    <a:bodyPr/>
                    <a:lstStyle/>
                    <a:p>
                      <a:r>
                        <a:rPr lang="en-GB" sz="1600" b="0" kern="1200" dirty="0">
                          <a:solidFill>
                            <a:schemeClr val="dk1"/>
                          </a:solidFill>
                          <a:effectLst/>
                          <a:latin typeface="+mn-lt"/>
                          <a:ea typeface="+mn-ea"/>
                          <a:cs typeface="+mn-cs"/>
                        </a:rPr>
                        <a:t>fulfil individual potential within an entrepreneurial society and economy</a:t>
                      </a:r>
                      <a:endParaRPr lang="en-GB" sz="1600" b="0" dirty="0"/>
                    </a:p>
                  </a:txBody>
                  <a:tcPr/>
                </a:tc>
                <a:tc>
                  <a:txBody>
                    <a:bodyPr/>
                    <a:lstStyle/>
                    <a:p>
                      <a:r>
                        <a:rPr lang="en-GB" sz="1600" b="1" kern="1200" dirty="0">
                          <a:solidFill>
                            <a:schemeClr val="dk1"/>
                          </a:solidFill>
                          <a:effectLst/>
                          <a:latin typeface="+mn-lt"/>
                          <a:ea typeface="+mn-ea"/>
                          <a:cs typeface="+mn-cs"/>
                        </a:rPr>
                        <a:t>Guide:</a:t>
                      </a:r>
                      <a:r>
                        <a:rPr lang="en-GB" sz="1600" kern="1200" dirty="0">
                          <a:solidFill>
                            <a:schemeClr val="dk1"/>
                          </a:solidFill>
                          <a:effectLst/>
                          <a:latin typeface="+mn-lt"/>
                          <a:ea typeface="+mn-ea"/>
                          <a:cs typeface="+mn-cs"/>
                        </a:rPr>
                        <a:t> creating entrepreneurial, experiential learning environments and processes</a:t>
                      </a:r>
                      <a:endParaRPr lang="en-GB" sz="1600" dirty="0"/>
                    </a:p>
                  </a:txBody>
                  <a:tcPr/>
                </a:tc>
                <a:extLst>
                  <a:ext uri="{0D108BD9-81ED-4DB2-BD59-A6C34878D82A}">
                    <a16:rowId xmlns:a16="http://schemas.microsoft.com/office/drawing/2014/main" xmlns="" val="4088355098"/>
                  </a:ext>
                </a:extLst>
              </a:tr>
              <a:tr h="370840">
                <a:tc>
                  <a:txBody>
                    <a:bodyPr/>
                    <a:lstStyle/>
                    <a:p>
                      <a:r>
                        <a:rPr lang="en-GB" sz="1600" u="none" kern="1200" dirty="0">
                          <a:solidFill>
                            <a:schemeClr val="dk1"/>
                          </a:solidFill>
                          <a:effectLst/>
                          <a:latin typeface="+mn-lt"/>
                          <a:ea typeface="+mn-ea"/>
                          <a:cs typeface="+mn-cs"/>
                        </a:rPr>
                        <a:t>enable </a:t>
                      </a:r>
                      <a:r>
                        <a:rPr lang="en-GB" sz="1600" kern="1200" dirty="0">
                          <a:solidFill>
                            <a:schemeClr val="dk1"/>
                          </a:solidFill>
                          <a:effectLst/>
                          <a:latin typeface="+mn-lt"/>
                          <a:ea typeface="+mn-ea"/>
                          <a:cs typeface="+mn-cs"/>
                        </a:rPr>
                        <a:t>personal growth </a:t>
                      </a:r>
                      <a:r>
                        <a:rPr lang="en-GB" sz="1600" b="0" kern="1200" dirty="0">
                          <a:solidFill>
                            <a:schemeClr val="dk1"/>
                          </a:solidFill>
                          <a:effectLst/>
                          <a:latin typeface="+mn-lt"/>
                          <a:ea typeface="+mn-ea"/>
                          <a:cs typeface="+mn-cs"/>
                        </a:rPr>
                        <a:t>and self-actualisation (humanistic)</a:t>
                      </a:r>
                      <a:endParaRPr lang="en-GB" sz="1600" b="0" dirty="0"/>
                    </a:p>
                  </a:txBody>
                  <a:tcPr/>
                </a:tc>
                <a:tc>
                  <a:txBody>
                    <a:bodyPr/>
                    <a:lstStyle/>
                    <a:p>
                      <a:r>
                        <a:rPr lang="en-GB" sz="1600" b="0" kern="1200" dirty="0">
                          <a:solidFill>
                            <a:schemeClr val="dk1"/>
                          </a:solidFill>
                          <a:effectLst/>
                          <a:latin typeface="+mn-lt"/>
                          <a:ea typeface="+mn-ea"/>
                          <a:cs typeface="+mn-cs"/>
                        </a:rPr>
                        <a:t>develop and achieve personal growth and development</a:t>
                      </a:r>
                      <a:endParaRPr lang="en-GB" sz="1600" b="0" dirty="0"/>
                    </a:p>
                  </a:txBody>
                  <a:tcPr/>
                </a:tc>
                <a:tc>
                  <a:txBody>
                    <a:bodyPr/>
                    <a:lstStyle/>
                    <a:p>
                      <a:r>
                        <a:rPr lang="en-GB" sz="1600" b="1" kern="1200" dirty="0">
                          <a:solidFill>
                            <a:schemeClr val="dk1"/>
                          </a:solidFill>
                          <a:effectLst/>
                          <a:latin typeface="+mn-lt"/>
                          <a:ea typeface="+mn-ea"/>
                          <a:cs typeface="+mn-cs"/>
                        </a:rPr>
                        <a:t>Helper</a:t>
                      </a:r>
                      <a:r>
                        <a:rPr lang="en-GB" sz="1600" kern="1200" dirty="0">
                          <a:solidFill>
                            <a:schemeClr val="dk1"/>
                          </a:solidFill>
                          <a:effectLst/>
                          <a:latin typeface="+mn-lt"/>
                          <a:ea typeface="+mn-ea"/>
                          <a:cs typeface="+mn-cs"/>
                        </a:rPr>
                        <a:t>: facilitating a co-learning process with peers and entrepreneurs</a:t>
                      </a:r>
                      <a:endParaRPr lang="en-GB" sz="1600" dirty="0"/>
                    </a:p>
                  </a:txBody>
                  <a:tcPr/>
                </a:tc>
                <a:extLst>
                  <a:ext uri="{0D108BD9-81ED-4DB2-BD59-A6C34878D82A}">
                    <a16:rowId xmlns:a16="http://schemas.microsoft.com/office/drawing/2014/main" xmlns="" val="3149692203"/>
                  </a:ext>
                </a:extLst>
              </a:tr>
              <a:tr h="370840">
                <a:tc>
                  <a:txBody>
                    <a:bodyPr/>
                    <a:lstStyle/>
                    <a:p>
                      <a:r>
                        <a:rPr lang="en-GB" sz="1600" kern="1200" dirty="0">
                          <a:solidFill>
                            <a:schemeClr val="dk1"/>
                          </a:solidFill>
                          <a:effectLst/>
                          <a:latin typeface="+mn-lt"/>
                          <a:ea typeface="+mn-ea"/>
                          <a:cs typeface="+mn-cs"/>
                        </a:rPr>
                        <a:t>act as a catalyst for </a:t>
                      </a:r>
                      <a:r>
                        <a:rPr lang="en-GB" sz="1600" b="0" kern="1200" dirty="0">
                          <a:solidFill>
                            <a:schemeClr val="dk1"/>
                          </a:solidFill>
                          <a:effectLst/>
                          <a:latin typeface="+mn-lt"/>
                          <a:ea typeface="+mn-ea"/>
                          <a:cs typeface="+mn-cs"/>
                        </a:rPr>
                        <a:t>fundamental change in society (radical)</a:t>
                      </a:r>
                      <a:endParaRPr lang="en-GB" sz="1600" b="0" dirty="0"/>
                    </a:p>
                  </a:txBody>
                  <a:tcPr/>
                </a:tc>
                <a:tc>
                  <a:txBody>
                    <a:bodyPr/>
                    <a:lstStyle/>
                    <a:p>
                      <a:r>
                        <a:rPr lang="en-GB" sz="1600" b="0" kern="1200" dirty="0">
                          <a:solidFill>
                            <a:schemeClr val="dk1"/>
                          </a:solidFill>
                          <a:effectLst/>
                          <a:latin typeface="+mn-lt"/>
                          <a:ea typeface="+mn-ea"/>
                          <a:cs typeface="+mn-cs"/>
                        </a:rPr>
                        <a:t>exploit entrepreneurship as a tool for socio economic and political change</a:t>
                      </a:r>
                      <a:endParaRPr lang="en-GB" sz="1600" b="0" dirty="0"/>
                    </a:p>
                  </a:txBody>
                  <a:tcPr/>
                </a:tc>
                <a:tc>
                  <a:txBody>
                    <a:bodyPr/>
                    <a:lstStyle/>
                    <a:p>
                      <a:r>
                        <a:rPr lang="en-GB" sz="1600" b="1" kern="1200" dirty="0">
                          <a:solidFill>
                            <a:schemeClr val="dk1"/>
                          </a:solidFill>
                          <a:effectLst/>
                          <a:latin typeface="+mn-lt"/>
                          <a:ea typeface="+mn-ea"/>
                          <a:cs typeface="+mn-cs"/>
                        </a:rPr>
                        <a:t>Coordinator</a:t>
                      </a:r>
                      <a:r>
                        <a:rPr lang="en-GB" sz="1600" kern="1200" dirty="0">
                          <a:solidFill>
                            <a:schemeClr val="dk1"/>
                          </a:solidFill>
                          <a:effectLst/>
                          <a:latin typeface="+mn-lt"/>
                          <a:ea typeface="+mn-ea"/>
                          <a:cs typeface="+mn-cs"/>
                        </a:rPr>
                        <a:t>: learning through collective action: equality between the learner and the educator</a:t>
                      </a:r>
                      <a:endParaRPr lang="en-GB" sz="1600" dirty="0"/>
                    </a:p>
                  </a:txBody>
                  <a:tcPr/>
                </a:tc>
                <a:extLst>
                  <a:ext uri="{0D108BD9-81ED-4DB2-BD59-A6C34878D82A}">
                    <a16:rowId xmlns:a16="http://schemas.microsoft.com/office/drawing/2014/main" xmlns="" val="1684643985"/>
                  </a:ext>
                </a:extLst>
              </a:tr>
            </a:tbl>
          </a:graphicData>
        </a:graphic>
      </p:graphicFrame>
      <p:sp>
        <p:nvSpPr>
          <p:cNvPr id="4" name="Rectangle 3">
            <a:extLst>
              <a:ext uri="{FF2B5EF4-FFF2-40B4-BE49-F238E27FC236}">
                <a16:creationId xmlns:a16="http://schemas.microsoft.com/office/drawing/2014/main" xmlns="" id="{3CDAC31A-CA69-419A-A1A0-E0406A763783}"/>
              </a:ext>
            </a:extLst>
          </p:cNvPr>
          <p:cNvSpPr/>
          <p:nvPr/>
        </p:nvSpPr>
        <p:spPr>
          <a:xfrm>
            <a:off x="864066" y="4496499"/>
            <a:ext cx="10586907" cy="14047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0318696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445</TotalTime>
  <Words>3662</Words>
  <Application>Microsoft Office PowerPoint</Application>
  <PresentationFormat>Custom</PresentationFormat>
  <Paragraphs>357</Paragraphs>
  <Slides>40</Slides>
  <Notes>10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Gallery</vt:lpstr>
      <vt:lpstr>Educating for entrepreneurship</vt:lpstr>
      <vt:lpstr>Lucy Hatt – personal background</vt:lpstr>
      <vt:lpstr>Slide 3</vt:lpstr>
      <vt:lpstr>Educating for entrepreneurship</vt:lpstr>
      <vt:lpstr>Research questions</vt:lpstr>
      <vt:lpstr>Slide 6</vt:lpstr>
      <vt:lpstr>Slide 7</vt:lpstr>
      <vt:lpstr>Slide 8</vt:lpstr>
      <vt:lpstr>Slide 9</vt:lpstr>
      <vt:lpstr>Slide 10</vt:lpstr>
      <vt:lpstr>Slide 11</vt:lpstr>
      <vt:lpstr>Slide 12</vt:lpstr>
      <vt:lpstr>Slide 13</vt:lpstr>
      <vt:lpstr>Slide 14</vt:lpstr>
      <vt:lpstr>Threshold concepts</vt:lpstr>
      <vt:lpstr>Study Design</vt:lpstr>
      <vt:lpstr>Delphi</vt:lpstr>
      <vt:lpstr>Definition of an expert entrepreneur</vt:lpstr>
      <vt:lpstr>Candidate threshold concepts of entrepreneurship</vt:lpstr>
      <vt:lpstr>Self efficacy – I can create value</vt:lpstr>
      <vt:lpstr>self efficacy – I can create value</vt:lpstr>
      <vt:lpstr>Opportunity – I see opportunities</vt:lpstr>
      <vt:lpstr>Opportunity – I see opportunities</vt:lpstr>
      <vt:lpstr>Risk – I understand the risks</vt:lpstr>
      <vt:lpstr>Risk – I understand the risks</vt:lpstr>
      <vt:lpstr>Focus – I know what’s important</vt:lpstr>
      <vt:lpstr>Focus – I know what’s important</vt:lpstr>
      <vt:lpstr>Impact – I take action</vt:lpstr>
      <vt:lpstr>Impact – I take action</vt:lpstr>
      <vt:lpstr>Ten meter tower</vt:lpstr>
      <vt:lpstr>Entrepreneurship threshold concepts</vt:lpstr>
      <vt:lpstr>Slide 32</vt:lpstr>
      <vt:lpstr>Study Design</vt:lpstr>
      <vt:lpstr>Stage 2 – entrepreneurship educators</vt:lpstr>
      <vt:lpstr>A pedagogy of uncertainty</vt:lpstr>
      <vt:lpstr>Learning for an unknown future</vt:lpstr>
      <vt:lpstr>Learning for an unknown future</vt:lpstr>
      <vt:lpstr>Slide 38</vt:lpstr>
      <vt:lpstr>Educating for entrepreneurship</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for entrepreneurship</dc:title>
  <dc:creator>Lucy Hatt</dc:creator>
  <cp:lastModifiedBy>David</cp:lastModifiedBy>
  <cp:revision>75</cp:revision>
  <dcterms:created xsi:type="dcterms:W3CDTF">2017-10-23T18:53:36Z</dcterms:created>
  <dcterms:modified xsi:type="dcterms:W3CDTF">2017-11-02T19:14:34Z</dcterms:modified>
</cp:coreProperties>
</file>