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handoutMasterIdLst>
    <p:handoutMasterId r:id="rId18"/>
  </p:handoutMasterIdLst>
  <p:sldIdLst>
    <p:sldId id="280" r:id="rId2"/>
    <p:sldId id="336" r:id="rId3"/>
    <p:sldId id="341" r:id="rId4"/>
    <p:sldId id="342" r:id="rId5"/>
    <p:sldId id="343" r:id="rId6"/>
    <p:sldId id="344" r:id="rId7"/>
    <p:sldId id="348" r:id="rId8"/>
    <p:sldId id="349" r:id="rId9"/>
    <p:sldId id="351" r:id="rId10"/>
    <p:sldId id="355" r:id="rId11"/>
    <p:sldId id="356" r:id="rId12"/>
    <p:sldId id="339" r:id="rId13"/>
    <p:sldId id="340" r:id="rId14"/>
    <p:sldId id="357" r:id="rId15"/>
    <p:sldId id="299" r:id="rId1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>
      <p:cViewPr varScale="1">
        <p:scale>
          <a:sx n="87" d="100"/>
          <a:sy n="87" d="100"/>
        </p:scale>
        <p:origin x="86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35" y="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6667531" cy="496888"/>
          </a:xfrm>
          <a:prstGeom prst="rect">
            <a:avLst/>
          </a:prstGeom>
        </p:spPr>
        <p:txBody>
          <a:bodyPr vert="horz" lIns="90700" tIns="45351" rIns="90700" bIns="45351" rtlCol="0"/>
          <a:lstStyle>
            <a:lvl1pPr algn="l">
              <a:defRPr sz="1200"/>
            </a:lvl1pPr>
          </a:lstStyle>
          <a:p>
            <a:pPr algn="ctr"/>
            <a:r>
              <a:rPr lang="en-US" dirty="0"/>
              <a:t>ERASMUS+ KA 2 Vocational Training Strategic Partnership</a:t>
            </a:r>
            <a:br>
              <a:rPr lang="en-US" dirty="0"/>
            </a:br>
            <a:r>
              <a:rPr lang="en-US" b="1" dirty="0" err="1"/>
              <a:t>EnDigiCom</a:t>
            </a:r>
            <a:r>
              <a:rPr lang="en-US" b="1" dirty="0"/>
              <a:t> - 2017-1-AT01-KA202-034999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8"/>
            <a:ext cx="3405189" cy="496887"/>
          </a:xfrm>
          <a:prstGeom prst="rect">
            <a:avLst/>
          </a:prstGeom>
        </p:spPr>
        <p:txBody>
          <a:bodyPr vert="horz" lIns="90700" tIns="45351" rIns="90700" bIns="45351" rtlCol="0" anchor="ctr"/>
          <a:lstStyle>
            <a:lvl1pPr algn="l">
              <a:defRPr sz="1200"/>
            </a:lvl1pPr>
          </a:lstStyle>
          <a:p>
            <a:pPr>
              <a:lnSpc>
                <a:spcPct val="150000"/>
              </a:lnSpc>
            </a:pPr>
            <a:r>
              <a:rPr lang="sv-SE"/>
              <a:t>M 4, Maribor, 08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71" y="9428168"/>
            <a:ext cx="2890665" cy="496887"/>
          </a:xfrm>
          <a:prstGeom prst="rect">
            <a:avLst/>
          </a:prstGeom>
        </p:spPr>
        <p:txBody>
          <a:bodyPr vert="horz" lIns="90700" tIns="45351" rIns="90700" bIns="45351" rtlCol="0" anchor="b"/>
          <a:lstStyle>
            <a:lvl1pPr algn="r">
              <a:defRPr sz="1200"/>
            </a:lvl1pPr>
          </a:lstStyle>
          <a:p>
            <a:fld id="{AAC167F5-12B6-4264-8DF6-B72DB64224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43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89938" cy="496332"/>
          </a:xfrm>
          <a:prstGeom prst="rect">
            <a:avLst/>
          </a:prstGeom>
        </p:spPr>
        <p:txBody>
          <a:bodyPr vert="horz" lIns="90700" tIns="45351" rIns="90700" bIns="453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12" y="5"/>
            <a:ext cx="2889938" cy="496332"/>
          </a:xfrm>
          <a:prstGeom prst="rect">
            <a:avLst/>
          </a:prstGeom>
        </p:spPr>
        <p:txBody>
          <a:bodyPr vert="horz" lIns="90700" tIns="45351" rIns="90700" bIns="45351" rtlCol="0"/>
          <a:lstStyle>
            <a:lvl1pPr algn="r">
              <a:defRPr sz="1200"/>
            </a:lvl1pPr>
          </a:lstStyle>
          <a:p>
            <a:fld id="{C405AD56-D26D-4CA7-ADFF-19398F528539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0" tIns="45351" rIns="90700" bIns="4535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10" y="4715153"/>
            <a:ext cx="5335270" cy="4466987"/>
          </a:xfrm>
          <a:prstGeom prst="rect">
            <a:avLst/>
          </a:prstGeom>
        </p:spPr>
        <p:txBody>
          <a:bodyPr vert="horz" lIns="90700" tIns="45351" rIns="90700" bIns="4535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28589"/>
            <a:ext cx="2889938" cy="496332"/>
          </a:xfrm>
          <a:prstGeom prst="rect">
            <a:avLst/>
          </a:prstGeom>
        </p:spPr>
        <p:txBody>
          <a:bodyPr vert="horz" lIns="90700" tIns="45351" rIns="90700" bIns="45351" rtlCol="0" anchor="b"/>
          <a:lstStyle>
            <a:lvl1pPr algn="l">
              <a:defRPr sz="1200"/>
            </a:lvl1pPr>
          </a:lstStyle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12" y="9428589"/>
            <a:ext cx="2889938" cy="496332"/>
          </a:xfrm>
          <a:prstGeom prst="rect">
            <a:avLst/>
          </a:prstGeom>
        </p:spPr>
        <p:txBody>
          <a:bodyPr vert="horz" lIns="90700" tIns="45351" rIns="90700" bIns="45351" rtlCol="0" anchor="b"/>
          <a:lstStyle>
            <a:lvl1pPr algn="r">
              <a:defRPr sz="1200"/>
            </a:lvl1pPr>
          </a:lstStyle>
          <a:p>
            <a:fld id="{600505C5-88AE-474E-8FB8-2753C92717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50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6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6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9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1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0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1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4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7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1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2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5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M 4, Maribor, 08 2018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505C5-88AE-474E-8FB8-2753C92717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6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9"/>
            <a:ext cx="7772400" cy="7920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04856" cy="28578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88326" y="6352605"/>
            <a:ext cx="35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smtClean="0">
                <a:effectLst/>
              </a:defRPr>
            </a:lvl1pPr>
          </a:lstStyle>
          <a:p>
            <a:r>
              <a:rPr lang="en-US" dirty="0"/>
              <a:t>ERASMUS+ KA 2 Vocational Training Strategic Partnership</a:t>
            </a:r>
            <a:br>
              <a:rPr lang="en-US" dirty="0"/>
            </a:br>
            <a:r>
              <a:rPr lang="en-US" dirty="0" err="1"/>
              <a:t>EnDigiCom</a:t>
            </a:r>
            <a:r>
              <a:rPr lang="en-US" dirty="0"/>
              <a:t> - 2017-1-AT01-KA202-034999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4D9EA1-AC3D-49FE-9EA3-AEBB73929E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2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88326" y="6352605"/>
            <a:ext cx="35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smtClean="0">
                <a:effectLst/>
              </a:defRPr>
            </a:lvl1pPr>
          </a:lstStyle>
          <a:p>
            <a:r>
              <a:rPr lang="en-US" dirty="0"/>
              <a:t>ERASMUS+ KA 2 Vocational Training Strategic Partnership</a:t>
            </a:r>
            <a:br>
              <a:rPr lang="en-US" dirty="0"/>
            </a:br>
            <a:r>
              <a:rPr lang="en-US" dirty="0" err="1"/>
              <a:t>EnDigiCom</a:t>
            </a:r>
            <a:r>
              <a:rPr lang="en-US" dirty="0"/>
              <a:t> - 2017-1-AT01-KA202-034999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4D9EA1-AC3D-49FE-9EA3-AEBB73929E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7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199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2852936"/>
            <a:ext cx="7859216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88326" y="6352605"/>
            <a:ext cx="35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smtClean="0">
                <a:effectLst/>
              </a:defRPr>
            </a:lvl1pPr>
          </a:lstStyle>
          <a:p>
            <a:r>
              <a:rPr lang="en-US" dirty="0"/>
              <a:t>ERASMUS+ KA 2 Vocational Training Strategic Partnership</a:t>
            </a:r>
            <a:br>
              <a:rPr lang="en-US" dirty="0"/>
            </a:br>
            <a:r>
              <a:rPr lang="en-US" dirty="0" err="1"/>
              <a:t>EnDigiCom</a:t>
            </a:r>
            <a:r>
              <a:rPr lang="en-US" dirty="0"/>
              <a:t> - 2017-1-AT01-KA202-034999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9EA1-AC3D-49FE-9EA3-AEBB73929EE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0" y="6279307"/>
            <a:ext cx="1869717" cy="534069"/>
          </a:xfrm>
          <a:prstGeom prst="rect">
            <a:avLst/>
          </a:prstGeom>
        </p:spPr>
      </p:pic>
      <p:sp>
        <p:nvSpPr>
          <p:cNvPr id="14" name="Flussdiagramm: Dokument 13"/>
          <p:cNvSpPr/>
          <p:nvPr userDrawn="1"/>
        </p:nvSpPr>
        <p:spPr>
          <a:xfrm rot="10800000" flipV="1">
            <a:off x="0" y="635"/>
            <a:ext cx="9143365" cy="1219200"/>
          </a:xfrm>
          <a:prstGeom prst="flowChartDocument">
            <a:avLst/>
          </a:prstGeom>
          <a:solidFill>
            <a:srgbClr val="205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2053" name="Grafik 21" descr="EnDigiCom - smal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40" y="110172"/>
            <a:ext cx="79851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Enhanced Digital Competencies</a:t>
            </a:r>
            <a:br>
              <a:rPr kumimoji="0" lang="en-GB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kumimoji="0" lang="en-GB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for Business Usage </a:t>
            </a:r>
            <a:endParaRPr kumimoji="0" lang="en-GB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5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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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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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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lyer%20EWS%20SM-ASS%2003%2020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ws-wien.at/endigi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openxmlformats.org/officeDocument/2006/relationships/hyperlink" Target="mailto:birgit.binnyei@ews-wien.a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ideshare.net/Endigicom/" TargetMode="External"/><Relationship Id="rId5" Type="http://schemas.openxmlformats.org/officeDocument/2006/relationships/hyperlink" Target="https://padlet.com/birgit_binnyei/EnDigiCom_Workshop" TargetMode="External"/><Relationship Id="rId4" Type="http://schemas.openxmlformats.org/officeDocument/2006/relationships/hyperlink" Target="https://www.ews-wien.at/endigi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o.gl/forms/W5yKQFR32J8AvpPi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ERASMUS+ KA 2 Vocational Training Strategic Partnership</a:t>
            </a:r>
            <a:br>
              <a:rPr lang="en-US" dirty="0"/>
            </a:br>
            <a:r>
              <a:rPr lang="en-US" dirty="0" err="1"/>
              <a:t>EnDigiCom</a:t>
            </a:r>
            <a:r>
              <a:rPr lang="en-US"/>
              <a:t>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913763" y="6352604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pic>
        <p:nvPicPr>
          <p:cNvPr id="10" name="Picture 2" descr="http://pixabay.com/static/uploads/photo/2012/03/02/00/41/background-20860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8227"/>
            <a:ext cx="6255950" cy="48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39722"/>
            <a:ext cx="3419872" cy="12012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7734" r="10617" b="7287"/>
          <a:stretch/>
        </p:blipFill>
        <p:spPr>
          <a:xfrm>
            <a:off x="3342668" y="1971195"/>
            <a:ext cx="5837844" cy="4266117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75570"/>
            <a:ext cx="7457832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2786640" cy="14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4205" y="1267908"/>
            <a:ext cx="8729795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can my institution benefit?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2256542"/>
            <a:ext cx="78631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Up-to date SM model curriculum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based on the research of business needs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Free use of all project material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Flexible delivery as: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short course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part of a business programme | full- or part-time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series of one-day seminars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Offered to different target groups: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individuals for personal development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companies for staff development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the student body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fik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2138929" cy="302521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514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7520" y="1376772"/>
            <a:ext cx="591472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err="1"/>
              <a:t>EnDigiCom</a:t>
            </a:r>
            <a:r>
              <a:rPr lang="en-US" dirty="0"/>
              <a:t> Project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886142" y="2852936"/>
            <a:ext cx="3096344" cy="1808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Come and </a:t>
            </a:r>
            <a:br>
              <a:rPr lang="en-US" dirty="0"/>
            </a:br>
            <a:r>
              <a:rPr lang="en-US" dirty="0"/>
              <a:t>join us online:</a:t>
            </a:r>
          </a:p>
          <a:p>
            <a:pPr algn="l"/>
            <a:r>
              <a:rPr lang="en-US" dirty="0" err="1"/>
              <a:t>EnDigiCom</a:t>
            </a:r>
            <a:r>
              <a:rPr lang="en-US" dirty="0"/>
              <a:t> </a:t>
            </a:r>
            <a:r>
              <a:rPr lang="en-US" dirty="0" err="1"/>
              <a:t>Padlet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203979" cy="41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496" y="1700808"/>
            <a:ext cx="5914720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</a:t>
            </a:r>
            <a:r>
              <a:rPr lang="en-US" dirty="0" err="1"/>
              <a:t>EnDigiCom</a:t>
            </a:r>
            <a:r>
              <a:rPr lang="en-US" dirty="0"/>
              <a:t> Project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683568" y="2708919"/>
            <a:ext cx="7848872" cy="337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hlinkClick r:id="rId3"/>
              </a:rPr>
              <a:t>https://www.ews-wien.at/endigicom/</a:t>
            </a:r>
            <a:endParaRPr lang="de-DE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29360" r="-3138" b="1631"/>
          <a:stretch/>
        </p:blipFill>
        <p:spPr>
          <a:xfrm>
            <a:off x="2088232" y="3573016"/>
            <a:ext cx="4788024" cy="25352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11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456">
            <a:off x="6069352" y="1682288"/>
            <a:ext cx="2788746" cy="14873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49018"/>
            <a:ext cx="5878336" cy="792088"/>
          </a:xfrm>
        </p:spPr>
        <p:txBody>
          <a:bodyPr>
            <a:normAutofit/>
          </a:bodyPr>
          <a:lstStyle/>
          <a:p>
            <a:r>
              <a:rPr lang="en-US" dirty="0"/>
              <a:t>Questions &amp; Feedback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823646" y="2407249"/>
            <a:ext cx="78631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Staying in contact: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000" dirty="0">
                <a:hlinkClick r:id="rId4"/>
              </a:rPr>
              <a:t>https://www.ews-wien.at/endigicom/</a:t>
            </a:r>
            <a:endParaRPr lang="en-GB" sz="2000" dirty="0"/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https://padlet.com/birgit_binnyei/EnDigiCom_Workshop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000" dirty="0">
                <a:hlinkClick r:id="rId6"/>
              </a:rPr>
              <a:t>https://www.slideshare.net/Endigicom/</a:t>
            </a:r>
            <a:endParaRPr lang="en-GB" sz="2000" dirty="0"/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000" dirty="0">
                <a:hlinkClick r:id="rId7"/>
              </a:rPr>
              <a:t>birgit.binnyei@ews-wien.at</a:t>
            </a:r>
            <a:r>
              <a:rPr lang="en-GB" sz="2000" dirty="0"/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44" y="4293096"/>
            <a:ext cx="1804294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 b="17524"/>
          <a:stretch/>
        </p:blipFill>
        <p:spPr>
          <a:xfrm>
            <a:off x="1403648" y="1988840"/>
            <a:ext cx="63294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5410664" cy="792088"/>
          </a:xfrm>
        </p:spPr>
        <p:txBody>
          <a:bodyPr>
            <a:normAutofit/>
          </a:bodyPr>
          <a:lstStyle/>
          <a:p>
            <a:r>
              <a:rPr lang="en-GB" dirty="0" err="1"/>
              <a:t>EnDigiCom</a:t>
            </a:r>
            <a:r>
              <a:rPr lang="en-GB" dirty="0"/>
              <a:t> Overview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pic>
        <p:nvPicPr>
          <p:cNvPr id="3074" name="Picture 2" descr="Bildergebnis für übersicht männ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7417"/>
            <a:ext cx="2697867" cy="20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694650" y="2852936"/>
            <a:ext cx="7549758" cy="360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dirty="0" err="1"/>
              <a:t>EnDigiCom</a:t>
            </a:r>
            <a:r>
              <a:rPr lang="en-US" dirty="0"/>
              <a:t> Project - what is it?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Who are the project partners?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Results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How can my institute benefit?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Questions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8979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53801"/>
            <a:ext cx="749481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err="1"/>
              <a:t>EnDigiCom</a:t>
            </a:r>
            <a:r>
              <a:rPr lang="en-US" dirty="0"/>
              <a:t> Project – what is it?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2348880"/>
            <a:ext cx="778085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539552" y="2701075"/>
            <a:ext cx="7848872" cy="2960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A co-funded</a:t>
            </a:r>
            <a:r>
              <a:rPr lang="en-US" b="1" dirty="0"/>
              <a:t> ERASMUS+ KA 2 Vocational Training Strategic Partnership</a:t>
            </a:r>
            <a:r>
              <a:rPr lang="en-US" dirty="0"/>
              <a:t> 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2017-1-AT01-KA202-034999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Best practice project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de-DE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2" y="4996766"/>
            <a:ext cx="4211960" cy="12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353801"/>
            <a:ext cx="7278792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err="1"/>
              <a:t>EnDigiCom</a:t>
            </a:r>
            <a:r>
              <a:rPr lang="en-US" dirty="0"/>
              <a:t> Project - context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683568" y="2644757"/>
            <a:ext cx="7848872" cy="330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intends to address the lack of personnel</a:t>
            </a:r>
          </a:p>
          <a:p>
            <a:pPr marL="542925" indent="-542925" algn="l"/>
            <a:r>
              <a:rPr lang="en-US" dirty="0"/>
              <a:t>      with suitable Social Media competencies</a:t>
            </a:r>
          </a:p>
          <a:p>
            <a:pPr marL="542925" indent="-542925" algn="l"/>
            <a:r>
              <a:rPr lang="en-US" dirty="0"/>
              <a:t>      in SMEs 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to enhance the professional use of digital marketing and social media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r>
              <a:rPr lang="en-US" dirty="0"/>
              <a:t>further development of </a:t>
            </a:r>
            <a:br>
              <a:rPr lang="en-US" dirty="0"/>
            </a:br>
            <a:r>
              <a:rPr lang="en-US" dirty="0"/>
              <a:t>vocational training provisions/curricula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de-DE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4586" r="64" b="377"/>
          <a:stretch/>
        </p:blipFill>
        <p:spPr>
          <a:xfrm>
            <a:off x="5807659" y="1775555"/>
            <a:ext cx="3313446" cy="46057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05678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Who are the project partners?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467544" y="2297846"/>
            <a:ext cx="5614241" cy="401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7 project partners from AT, FR, GE, BE and SL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4 educational partners </a:t>
            </a:r>
            <a:br>
              <a:rPr lang="en-US" sz="2800" dirty="0"/>
            </a:br>
            <a:r>
              <a:rPr lang="en-US" sz="2800" dirty="0"/>
              <a:t>focusing on VET and HE business </a:t>
            </a:r>
            <a:r>
              <a:rPr lang="en-US" sz="2800" dirty="0" err="1"/>
              <a:t>programmes</a:t>
            </a:r>
            <a:r>
              <a:rPr lang="en-US" sz="2800" dirty="0"/>
              <a:t>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BUSINET  as a network partner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2 Social Media experts as partners</a:t>
            </a:r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de-DE" dirty="0"/>
          </a:p>
          <a:p>
            <a:pPr marL="542925" indent="-542925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4896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process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35564" y="3102080"/>
            <a:ext cx="7859216" cy="23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06765"/>
            <a:ext cx="7457832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2" y="1891758"/>
            <a:ext cx="4954454" cy="218531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4085431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Exchange of SM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Comparison of existing SM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Input of SM Experts</a:t>
            </a:r>
          </a:p>
        </p:txBody>
      </p:sp>
    </p:spTree>
    <p:extLst>
      <p:ext uri="{BB962C8B-B14F-4D97-AF65-F5344CB8AC3E}">
        <p14:creationId xmlns:p14="http://schemas.microsoft.com/office/powerpoint/2010/main" val="41269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3284"/>
            <a:ext cx="4953974" cy="21977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206765"/>
            <a:ext cx="7457832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3702511"/>
            <a:ext cx="8657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Developed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questionnaire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SM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competencies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Google forms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data collection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Contacted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100,000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companies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Received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527 </a:t>
            </a:r>
            <a:r>
              <a:rPr lang="de-DE" sz="2800" dirty="0" err="1">
                <a:solidFill>
                  <a:schemeClr val="accent1">
                    <a:lumMod val="75000"/>
                  </a:schemeClr>
                </a:solidFill>
              </a:rPr>
              <a:t>responses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Forming the basis for four analysis reports </a:t>
            </a:r>
          </a:p>
        </p:txBody>
      </p:sp>
    </p:spTree>
    <p:extLst>
      <p:ext uri="{BB962C8B-B14F-4D97-AF65-F5344CB8AC3E}">
        <p14:creationId xmlns:p14="http://schemas.microsoft.com/office/powerpoint/2010/main" val="3205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" y="1956748"/>
            <a:ext cx="5011418" cy="1760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06765"/>
            <a:ext cx="7457832" cy="7920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ERASMUS+ KA 2 Vocational Training Strategic Partnership</a:t>
            </a:r>
            <a:br>
              <a:rPr lang="en-US"/>
            </a:br>
            <a:r>
              <a:rPr lang="en-US"/>
              <a:t>EnDigiCom - 2017-1-AT01-KA202-034999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D9EA1-AC3D-49FE-9EA3-AEBB73929EE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898808" y="6352605"/>
            <a:ext cx="2026568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/>
              <a:t>BUSINET Spring Workshop 05/2019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3656864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Identifying competencies for the targeted model curriculum</a:t>
            </a:r>
          </a:p>
          <a:p>
            <a:pPr marL="342900" indent="-342900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    criteria to form primary (core) and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secondary (outer) competencies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Agreed on SM competencies, content, actors,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delivery and change mechanisms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Form the basis of future testing activities and LTTAs </a:t>
            </a:r>
          </a:p>
        </p:txBody>
      </p:sp>
    </p:spTree>
    <p:extLst>
      <p:ext uri="{BB962C8B-B14F-4D97-AF65-F5344CB8AC3E}">
        <p14:creationId xmlns:p14="http://schemas.microsoft.com/office/powerpoint/2010/main" val="24610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WS 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554</Words>
  <Application>Microsoft Office PowerPoint</Application>
  <PresentationFormat>On-screen Show (4:3)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EWS Info</vt:lpstr>
      <vt:lpstr>PowerPoint Presentation</vt:lpstr>
      <vt:lpstr>EnDigiCom Overview</vt:lpstr>
      <vt:lpstr>The EnDigiCom Project – what is it?</vt:lpstr>
      <vt:lpstr>The EnDigiCom Project - context</vt:lpstr>
      <vt:lpstr>Who are the project partners?</vt:lpstr>
      <vt:lpstr>The process</vt:lpstr>
      <vt:lpstr>Results</vt:lpstr>
      <vt:lpstr>Results</vt:lpstr>
      <vt:lpstr>Results</vt:lpstr>
      <vt:lpstr>Results</vt:lpstr>
      <vt:lpstr>How can my institution benefit?</vt:lpstr>
      <vt:lpstr>The EnDigiCom Project</vt:lpstr>
      <vt:lpstr>The EnDigiCom Project</vt:lpstr>
      <vt:lpstr>Questions &amp;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Binnyei</dc:creator>
  <cp:lastModifiedBy>David Taylor</cp:lastModifiedBy>
  <cp:revision>479</cp:revision>
  <cp:lastPrinted>2019-05-13T08:34:11Z</cp:lastPrinted>
  <dcterms:created xsi:type="dcterms:W3CDTF">2017-01-11T11:42:51Z</dcterms:created>
  <dcterms:modified xsi:type="dcterms:W3CDTF">2019-05-16T03:36:14Z</dcterms:modified>
</cp:coreProperties>
</file>