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6" r:id="rId3"/>
    <p:sldId id="256" r:id="rId4"/>
    <p:sldId id="260" r:id="rId5"/>
    <p:sldId id="265" r:id="rId6"/>
    <p:sldId id="259" r:id="rId7"/>
    <p:sldId id="258" r:id="rId8"/>
    <p:sldId id="268" r:id="rId9"/>
    <p:sldId id="262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605" autoAdjust="0"/>
  </p:normalViewPr>
  <p:slideViewPr>
    <p:cSldViewPr snapToGrid="0" snapToObjects="1">
      <p:cViewPr>
        <p:scale>
          <a:sx n="60" d="100"/>
          <a:sy n="60" d="100"/>
        </p:scale>
        <p:origin x="-864" y="-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28D5-01F5-4A00-9BDF-C484E10E9AE0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3E0C3-A38F-4A53-8979-A698D337F11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3E0C3-A38F-4A53-8979-A698D337F11A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Klikken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532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9250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14954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3170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98380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06945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2369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3448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973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47459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49976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7895-7AD7-0B46-8FB4-510E890F2BE1}" type="datetimeFigureOut">
              <a:rPr lang="nl-NL" smtClean="0"/>
              <a:pPr/>
              <a:t>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DB542-9858-1747-A784-35E572B5F3E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38199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vimeo.com/1388546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vimeo.com/85103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0DOzhKPyW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pfNjyNWxgv8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7025" cy="69170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9941" y="2808232"/>
            <a:ext cx="8015775" cy="1657655"/>
          </a:xfrm>
        </p:spPr>
        <p:txBody>
          <a:bodyPr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greatest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8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distance</a:t>
            </a:r>
            <a:r>
              <a:rPr lang="nl-N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nl-N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28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</a:t>
            </a:r>
            <a:r>
              <a:rPr lang="nl-N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New 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</a:t>
            </a:r>
            <a:r>
              <a:rPr lang="nl-N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ork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New </a:t>
            </a:r>
            <a:r>
              <a:rPr lang="nl-N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Delhi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b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head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heart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55" y="1134773"/>
            <a:ext cx="5554862" cy="5554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766"/>
          <a:stretch/>
        </p:blipFill>
        <p:spPr>
          <a:xfrm>
            <a:off x="10676988" y="1232707"/>
            <a:ext cx="473595" cy="342094"/>
          </a:xfrm>
          <a:prstGeom prst="rect">
            <a:avLst/>
          </a:prstGeom>
        </p:spPr>
      </p:pic>
      <p:pic>
        <p:nvPicPr>
          <p:cNvPr id="2050" name="Picture 2" descr="C:\Users\C21766.LAUNCHER\AppData\Local\Microsoft\Windows\Temporary Internet Files\Content.IE5\GR1EWZGV\Heart-SG2001-transparent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785" y="2200969"/>
            <a:ext cx="415231" cy="415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525543" y="4325378"/>
            <a:ext cx="638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bridge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that</a:t>
            </a:r>
            <a:r>
              <a:rPr lang="nl-NL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8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distance</a:t>
            </a:r>
            <a:r>
              <a:rPr lang="nl-NL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nl-NL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8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12325351" cy="701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00" y="5007768"/>
            <a:ext cx="3289300" cy="18502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36998" y="365125"/>
            <a:ext cx="13408118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Education for </a:t>
            </a:r>
            <a:r>
              <a:rPr lang="nl-NL" sz="4000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Personal</a:t>
            </a:r>
            <a:r>
              <a:rPr lang="nl-NL" sz="4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r>
              <a:rPr lang="nl-NL" sz="4000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Awareness</a:t>
            </a:r>
            <a:endParaRPr lang="nl-NL" sz="40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459958" y="2000634"/>
            <a:ext cx="15145478" cy="3557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20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Each student makes a personal development plan,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backbone should be the sustainability goals.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If students act from their hearts, from the SDG,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we provide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 people  who see, feel, think and act differently 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5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88" y="-145374"/>
            <a:ext cx="13083540" cy="87064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292318"/>
            <a:ext cx="4648200" cy="1797977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nl-NL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nl-NL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Joszi</a:t>
            </a:r>
            <a:r>
              <a:rPr lang="nl-NL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Smeets</a:t>
            </a:r>
            <a:br>
              <a:rPr lang="nl-NL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nl-NL" sz="2200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Former</a:t>
            </a:r>
            <a:r>
              <a:rPr lang="nl-NL" sz="22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director </a:t>
            </a:r>
            <a:r>
              <a:rPr lang="nl-NL" sz="2200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youth</a:t>
            </a:r>
            <a:r>
              <a:rPr lang="nl-NL" sz="22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food </a:t>
            </a:r>
            <a:r>
              <a:rPr lang="nl-NL" sz="2200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movement</a:t>
            </a:r>
            <a:endParaRPr lang="nl-NL" sz="22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5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40676" y="1746604"/>
            <a:ext cx="5503524" cy="252330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Succesful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</a:t>
            </a:r>
            <a:r>
              <a:rPr lang="nl-N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based</a:t>
            </a:r>
            <a:endParaRPr lang="nl-NL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Learning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a </a:t>
            </a: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playful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way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Heart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related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talent </a:t>
            </a: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related</a:t>
            </a:r>
            <a:endParaRPr lang="nl-NL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moments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</a:t>
            </a: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Silence</a:t>
            </a:r>
            <a:endParaRPr lang="nl-NL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attuned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the  </a:t>
            </a: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personal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talents</a:t>
            </a:r>
            <a:r>
              <a:rPr lang="nl-NL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</a:t>
            </a:r>
            <a:r>
              <a:rPr lang="nl-NL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students</a:t>
            </a:r>
            <a:endParaRPr lang="nl-NL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nl-N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Show </a:t>
            </a:r>
            <a:r>
              <a:rPr lang="nl-NL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nl-N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true</a:t>
            </a:r>
            <a:r>
              <a:rPr lang="nl-N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colours</a:t>
            </a:r>
            <a:r>
              <a:rPr lang="nl-N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game </a:t>
            </a:r>
          </a:p>
          <a:p>
            <a:pPr marL="0" indent="0" algn="ctr">
              <a:buNone/>
            </a:pPr>
            <a:r>
              <a:rPr lang="nl-NL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related</a:t>
            </a:r>
            <a:r>
              <a:rPr lang="nl-N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the Earth Charter &amp; </a:t>
            </a:r>
            <a:r>
              <a:rPr lang="nl-NL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SDG’s</a:t>
            </a:r>
            <a:r>
              <a:rPr lang="nl-N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marL="0" indent="0" algn="ctr">
              <a:buNone/>
            </a:pPr>
            <a:r>
              <a:rPr lang="en-GB" u="sng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https://vimeo.com/85103587</a:t>
            </a:r>
            <a:endParaRPr lang="nl-NL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4" y="212085"/>
            <a:ext cx="1356015" cy="1374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43"/>
          <a:stretch/>
        </p:blipFill>
        <p:spPr>
          <a:xfrm>
            <a:off x="0" y="1234440"/>
            <a:ext cx="5120640" cy="5623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770" y="421041"/>
            <a:ext cx="795495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 </a:t>
            </a:r>
            <a:r>
              <a:rPr lang="nl-NL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</a:t>
            </a:r>
            <a:r>
              <a:rPr lang="nl-N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true</a:t>
            </a:r>
            <a:r>
              <a:rPr lang="nl-N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Colours</a:t>
            </a:r>
            <a:r>
              <a:rPr lang="nl-N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nl-NL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nl-NL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4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37" t="60730" r="28186"/>
          <a:stretch/>
        </p:blipFill>
        <p:spPr>
          <a:xfrm>
            <a:off x="-304800" y="-342900"/>
            <a:ext cx="12496800" cy="7200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82232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nl-NL" sz="4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nl-NL" sz="4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4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nl-NL" sz="4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Standard </a:t>
            </a:r>
            <a:r>
              <a:rPr lang="nl-NL" sz="40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</a:t>
            </a:r>
            <a:r>
              <a:rPr lang="nl-NL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nl-NL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32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verbal</a:t>
            </a:r>
            <a:r>
              <a:rPr lang="nl-NL" sz="3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mental teaching</a:t>
            </a:r>
            <a:r>
              <a:rPr lang="nl-NL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nl-NL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br>
              <a:rPr lang="nl-NL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4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</a:t>
            </a:r>
            <a:endParaRPr lang="nl-NL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74925"/>
            <a:ext cx="10515600" cy="3292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24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nl-NL" sz="2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hidden</a:t>
            </a: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power of </a:t>
            </a:r>
            <a:r>
              <a:rPr lang="nl-NL" sz="2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creating</a:t>
            </a: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awareness</a:t>
            </a: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lies in the </a:t>
            </a:r>
            <a:r>
              <a:rPr lang="nl-NL" sz="2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communication</a:t>
            </a: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from</a:t>
            </a: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heart</a:t>
            </a: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</a:t>
            </a:r>
            <a:r>
              <a:rPr lang="nl-NL" sz="2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heart</a:t>
            </a: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teacher  touches the </a:t>
            </a:r>
            <a:r>
              <a:rPr lang="nl-NL" sz="2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heart</a:t>
            </a: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the matter</a:t>
            </a:r>
          </a:p>
          <a:p>
            <a:pPr marL="0" indent="0" algn="ctr">
              <a:buNone/>
            </a:pP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touches the </a:t>
            </a:r>
            <a:r>
              <a:rPr lang="nl-NL" sz="2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heart</a:t>
            </a:r>
            <a:r>
              <a:rPr lang="nl-NL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the student</a:t>
            </a:r>
            <a:endParaRPr lang="nl-NL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5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10"/>
          <a:stretch/>
        </p:blipFill>
        <p:spPr>
          <a:xfrm>
            <a:off x="0" y="-595258"/>
            <a:ext cx="12446000" cy="75592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54271" y="3459163"/>
            <a:ext cx="5139558" cy="832561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Chief Dan </a:t>
            </a:r>
            <a:r>
              <a:rPr lang="nl-NL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George </a:t>
            </a:r>
            <a:endParaRPr lang="nl-NL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70000" y="2419136"/>
            <a:ext cx="9728200" cy="1962364"/>
          </a:xfrm>
        </p:spPr>
        <p:txBody>
          <a:bodyPr>
            <a:normAutofit/>
          </a:bodyPr>
          <a:lstStyle/>
          <a:p>
            <a:r>
              <a:rPr lang="nl-NL" sz="3600" i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 We are as </a:t>
            </a:r>
            <a:r>
              <a:rPr lang="nl-NL" sz="3600" i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much</a:t>
            </a:r>
            <a:r>
              <a:rPr lang="nl-NL" sz="3600" i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3600" i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nl-NL" sz="3600" i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</a:t>
            </a:r>
            <a:r>
              <a:rPr lang="nl-NL" sz="3600" i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as we keep the Earth </a:t>
            </a:r>
            <a:r>
              <a:rPr lang="nl-NL" sz="3600" i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alive</a:t>
            </a:r>
            <a:r>
              <a:rPr lang="nl-NL" sz="3600" i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” </a:t>
            </a:r>
            <a:endParaRPr lang="nl-NL" sz="36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729" y="2519548"/>
            <a:ext cx="1312058" cy="1329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76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83" t="3872" r="6691" b="10638"/>
          <a:stretch/>
        </p:blipFill>
        <p:spPr>
          <a:xfrm>
            <a:off x="2971801" y="0"/>
            <a:ext cx="303275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1898" r="69290" b="2593"/>
          <a:stretch/>
        </p:blipFill>
        <p:spPr>
          <a:xfrm>
            <a:off x="8884919" y="0"/>
            <a:ext cx="330708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686" t="3622" r="7356" b="2547"/>
          <a:stretch/>
        </p:blipFill>
        <p:spPr>
          <a:xfrm>
            <a:off x="6004560" y="0"/>
            <a:ext cx="3047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493" r="19038" b="24539"/>
          <a:stretch/>
        </p:blipFill>
        <p:spPr>
          <a:xfrm>
            <a:off x="1" y="0"/>
            <a:ext cx="29718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2871457"/>
            <a:ext cx="12007064" cy="3773183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br>
              <a:rPr lang="nl-NL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4 </a:t>
            </a:r>
            <a:r>
              <a:rPr lang="nl-NL" sz="3600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Elements</a:t>
            </a:r>
            <a:r>
              <a:rPr lang="nl-NL" sz="36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in </a:t>
            </a:r>
            <a:r>
              <a:rPr lang="nl-NL" sz="3600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Education</a:t>
            </a:r>
            <a:r>
              <a:rPr lang="nl-NL" sz="3600" b="1" dirty="0">
                <a:solidFill>
                  <a:schemeClr val="bg1"/>
                </a:solidFill>
              </a:rPr>
              <a:t/>
            </a:r>
            <a:br>
              <a:rPr lang="nl-NL" sz="3600" b="1" dirty="0">
                <a:solidFill>
                  <a:schemeClr val="bg1"/>
                </a:solidFill>
              </a:rPr>
            </a:b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flipV="1">
            <a:off x="838200" y="981697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944880" y="981697"/>
            <a:ext cx="20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AIR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7639" y="981697"/>
            <a:ext cx="20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FIRE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7998" y="981697"/>
            <a:ext cx="20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SOIL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24998" y="981697"/>
            <a:ext cx="20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WATER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1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26"/>
          <a:stretch/>
        </p:blipFill>
        <p:spPr>
          <a:xfrm>
            <a:off x="0" y="-390388"/>
            <a:ext cx="12336780" cy="7375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890" y="8540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DOWN TO EARTH</a:t>
            </a:r>
            <a:br>
              <a:rPr lang="nl-NL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One</a:t>
            </a:r>
            <a:r>
              <a:rPr lang="nl-NL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family’s</a:t>
            </a:r>
            <a:r>
              <a:rPr lang="nl-NL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journey</a:t>
            </a:r>
            <a:r>
              <a:rPr lang="nl-NL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search of </a:t>
            </a:r>
            <a:r>
              <a:rPr lang="nl-NL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nl-NL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keepers of </a:t>
            </a:r>
            <a:r>
              <a:rPr lang="nl-NL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nl-NL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earth</a:t>
            </a:r>
            <a:endParaRPr lang="nl-NL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Isosceles Triangle 3">
            <a:hlinkClick r:id="rId3"/>
          </p:cNvPr>
          <p:cNvSpPr/>
          <p:nvPr/>
        </p:nvSpPr>
        <p:spPr>
          <a:xfrm rot="5400000">
            <a:off x="5542915" y="4387849"/>
            <a:ext cx="1174750" cy="8509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hlinkClick r:id="rId5"/>
          </p:cNvPr>
          <p:cNvSpPr/>
          <p:nvPr/>
        </p:nvSpPr>
        <p:spPr>
          <a:xfrm>
            <a:off x="4822190" y="3949699"/>
            <a:ext cx="2413000" cy="1727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75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0"/>
            <a:ext cx="12710160" cy="847767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0120" y="97218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POWER OF SILENCE </a:t>
            </a:r>
            <a:endParaRPr lang="nl-NL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490" y="3544370"/>
            <a:ext cx="1364663" cy="1382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75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47" t="43638" r="5233" b="9263"/>
          <a:stretch/>
        </p:blipFill>
        <p:spPr>
          <a:xfrm>
            <a:off x="0" y="-1"/>
            <a:ext cx="12344400" cy="6858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880" b="3795"/>
          <a:stretch/>
        </p:blipFill>
        <p:spPr>
          <a:xfrm>
            <a:off x="6028410" y="707475"/>
            <a:ext cx="3157941" cy="30974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35639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Three brains</a:t>
            </a:r>
          </a:p>
        </p:txBody>
      </p:sp>
      <p:sp>
        <p:nvSpPr>
          <p:cNvPr id="5" name="Tekstvak 4"/>
          <p:cNvSpPr txBox="1"/>
          <p:nvPr/>
        </p:nvSpPr>
        <p:spPr>
          <a:xfrm flipH="1">
            <a:off x="2057400" y="592346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Amazing</a:t>
            </a:r>
            <a:r>
              <a:rPr lang="nl-NL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0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</a:t>
            </a:r>
            <a:r>
              <a:rPr lang="nl-NL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000" b="1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nl-NL" sz="2000" b="1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</a:t>
            </a:r>
            <a:r>
              <a:rPr lang="nl-NL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 of </a:t>
            </a:r>
            <a:r>
              <a:rPr lang="nl-NL" sz="2000" b="1" i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</a:t>
            </a:r>
            <a:r>
              <a:rPr lang="nl-NL" sz="2000" b="1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0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communication</a:t>
            </a:r>
            <a:r>
              <a:rPr lang="nl-NL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</a:t>
            </a:r>
            <a:r>
              <a:rPr lang="nl-NL" sz="2000" b="1" i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</a:t>
            </a:r>
            <a:r>
              <a:rPr lang="nl-NL" sz="2000" b="1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000" b="1" i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based</a:t>
            </a:r>
            <a:r>
              <a:rPr lang="nl-NL" sz="2000" b="1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 </a:t>
            </a:r>
            <a:r>
              <a:rPr lang="nl-NL" sz="2000" b="1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words</a:t>
            </a:r>
            <a:r>
              <a:rPr lang="nl-NL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but </a:t>
            </a:r>
            <a:r>
              <a:rPr lang="nl-NL" sz="2000" b="1" i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it’s</a:t>
            </a:r>
            <a:r>
              <a:rPr lang="nl-NL" sz="2000" b="1" i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verbal.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" y="1335640"/>
            <a:ext cx="5524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 Head Brain - Cortex</a:t>
            </a:r>
          </a:p>
          <a:p>
            <a:pPr indent="365125"/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Logic / facts arguments </a:t>
            </a:r>
          </a:p>
          <a:p>
            <a:pPr indent="365125"/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Heart Brain – Limbic brain</a:t>
            </a:r>
          </a:p>
          <a:p>
            <a:pPr marL="365125"/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contains 2/3 more nerve cells than our head brain. It is       intuitive non-verbal  receiving subtle signals </a:t>
            </a:r>
          </a:p>
          <a:p>
            <a:pPr marL="365125"/>
            <a:endParaRPr lang="en-US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Hara Brain – Brain Stem</a:t>
            </a:r>
          </a:p>
          <a:p>
            <a:pPr marL="365125"/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contains 2/3 more nerve cells than our head brain. It is intuitive non-verbal, receiving subtle signals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25980" y="1116359"/>
            <a:ext cx="2774008" cy="1942573"/>
            <a:chOff x="6410024" y="1069638"/>
            <a:chExt cx="6041056" cy="38986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9083" b="54234"/>
            <a:stretch/>
          </p:blipFill>
          <p:spPr>
            <a:xfrm>
              <a:off x="6410024" y="1069638"/>
              <a:ext cx="6041056" cy="3898602"/>
            </a:xfrm>
            <a:prstGeom prst="rect">
              <a:avLst/>
            </a:prstGeom>
          </p:spPr>
        </p:pic>
        <p:pic>
          <p:nvPicPr>
            <p:cNvPr id="10" name="Picture 2" descr="C:\Users\C21766.LAUNCHER\AppData\Local\Microsoft\Windows\Temporary Internet Files\Content.IE5\GR1EWZGV\Heart-SG2001-transparent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9295" y="2665796"/>
              <a:ext cx="830462" cy="8304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10336567" y="1192705"/>
              <a:ext cx="665455" cy="60561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213371" y="4042409"/>
              <a:ext cx="911848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55430" y="1017437"/>
            <a:ext cx="131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Cortex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5430" y="3094892"/>
            <a:ext cx="237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Brain Stem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3479" y="1981344"/>
            <a:ext cx="241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Limbic Brain</a:t>
            </a:r>
            <a:endParaRPr lang="en-US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Picture 2" descr="C:\Users\C21766.LAUNCHER\AppData\Local\Microsoft\Windows\Temporary Internet Files\Content.IE5\GR1EWZGV\Heart-SG2001-transparent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79" y="1638966"/>
            <a:ext cx="381342" cy="413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6902644" y="1110846"/>
            <a:ext cx="305572" cy="3017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83298" y="3444727"/>
            <a:ext cx="418714" cy="224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14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12325351" cy="701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36998" y="365125"/>
            <a:ext cx="13408118" cy="42227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ALBERT EINSTEIN </a:t>
            </a:r>
            <a:endParaRPr lang="nl-NL" sz="40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1855" y="787400"/>
            <a:ext cx="9819893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55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12325351" cy="701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50234"/>
            <a:ext cx="7278064" cy="40939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36998" y="365125"/>
            <a:ext cx="13408118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YOUR TRUE COLOURS</a:t>
            </a:r>
            <a:endParaRPr lang="nl-NL" sz="40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459958" y="2000634"/>
            <a:ext cx="15145478" cy="3557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</a:t>
            </a:r>
            <a:r>
              <a:rPr lang="nl-NL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to </a:t>
            </a:r>
            <a:r>
              <a:rPr lang="nl-NL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find</a:t>
            </a:r>
            <a:r>
              <a:rPr lang="nl-NL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out </a:t>
            </a:r>
            <a:r>
              <a:rPr lang="nl-NL" sz="20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</a:t>
            </a:r>
            <a:r>
              <a:rPr lang="nl-NL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true</a:t>
            </a:r>
            <a:r>
              <a:rPr lang="nl-NL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talents</a:t>
            </a: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are </a:t>
            </a:r>
            <a:r>
              <a:rPr lang="nl-NL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 </a:t>
            </a:r>
            <a:endParaRPr lang="nl-NL" sz="20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buNone/>
            </a:pPr>
            <a:r>
              <a:rPr lang="nl-NL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 marL="0" indent="0" algn="ctr">
              <a:buNone/>
            </a:pP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to </a:t>
            </a:r>
            <a:r>
              <a:rPr lang="nl-NL" sz="20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find</a:t>
            </a: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out </a:t>
            </a:r>
            <a:r>
              <a:rPr lang="nl-NL" sz="20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</a:t>
            </a: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</a:t>
            </a:r>
            <a:r>
              <a:rPr lang="nl-NL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we </a:t>
            </a:r>
            <a:r>
              <a:rPr lang="nl-NL" sz="20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these </a:t>
            </a:r>
            <a:r>
              <a:rPr lang="nl-NL" sz="20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true</a:t>
            </a: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talent </a:t>
            </a:r>
            <a:r>
              <a:rPr lang="nl-NL" sz="20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colours</a:t>
            </a: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</a:t>
            </a:r>
          </a:p>
          <a:p>
            <a:pPr algn="ctr">
              <a:buNone/>
            </a:pP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</a:t>
            </a:r>
            <a:r>
              <a:rPr lang="nl-NL" sz="20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Earth-mind</a:t>
            </a: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behaviour</a:t>
            </a:r>
            <a:r>
              <a:rPr lang="nl-NL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marL="0" indent="0" algn="ctr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5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162</Words>
  <Application>Microsoft Office PowerPoint</Application>
  <PresentationFormat>Aangepast</PresentationFormat>
  <Paragraphs>55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Office-thema</vt:lpstr>
      <vt:lpstr>The greatest distance is not  from New York to New Delhi. But from our head to our heart. </vt:lpstr>
      <vt:lpstr>  Standard education  verbal and mental teaching           </vt:lpstr>
      <vt:lpstr>Chief Dan George </vt:lpstr>
      <vt:lpstr>  4 Elements  in Education </vt:lpstr>
      <vt:lpstr>DOWN TO EARTH One family’s journey in search of the keepers of the earth</vt:lpstr>
      <vt:lpstr>Dia 6</vt:lpstr>
      <vt:lpstr>Three brains</vt:lpstr>
      <vt:lpstr>ALBERT EINSTEIN </vt:lpstr>
      <vt:lpstr>YOUR TRUE COLOURS</vt:lpstr>
      <vt:lpstr>Education for Personal  Awareness</vt:lpstr>
      <vt:lpstr> Joszi Smeets Former director youth food movement</vt:lpstr>
      <vt:lpstr>Show your true Colours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Dan George</dc:title>
  <dc:creator>sherlien sanches</dc:creator>
  <cp:lastModifiedBy>Brigitte</cp:lastModifiedBy>
  <cp:revision>50</cp:revision>
  <dcterms:created xsi:type="dcterms:W3CDTF">2017-10-26T17:46:36Z</dcterms:created>
  <dcterms:modified xsi:type="dcterms:W3CDTF">2017-11-08T11:57:24Z</dcterms:modified>
</cp:coreProperties>
</file>