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3" r:id="rId17"/>
    <p:sldId id="271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Edit Master text styles
Second level
Third level
Fourth level
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creteinscotland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C6D54-B3F4-9842-A8F8-482494606A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Experiential Learning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B406B-B075-5740-99A5-1BFEEBA08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BUSinet Student Conference: thinking Employment </a:t>
            </a:r>
          </a:p>
          <a:p>
            <a:r>
              <a:rPr lang="en-GB" dirty="0"/>
              <a:t>Disaster Challenge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0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73D9-DC37-2A4D-90D6-E935C1CA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75E7DF1-8AF1-514D-B4BF-2D94B36763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392" r="23392"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E6479-060E-AB4D-86EF-0A08F7C1C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All groups managed  to create their fire and “cooked” their piece of meat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79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52B8-0E73-AA4E-975C-EE494FC9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EA8E4-E129-C848-9268-642B065D461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AF1D5-5129-F745-8BB7-17B513376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97641A7C-FC2A-4D81-8B85-4AC18743984E.MOV">
            <a:hlinkClick r:id="" action="ppaction://media"/>
            <a:extLst>
              <a:ext uri="{FF2B5EF4-FFF2-40B4-BE49-F238E27FC236}">
                <a16:creationId xmlns:a16="http://schemas.microsoft.com/office/drawing/2014/main" id="{D078FEF6-875C-3345-A98F-1318C6A01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6A91-8414-3143-9A16-8526FDEE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0C6E1-CB46-144D-9DAE-53274E18D0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All teams created their Appeal videos, although a few were shorter than 2 minutes so didn’t maximise the income that could have been achieved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3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F9A35-A357-7341-9BF0-B12F3F7F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6DCF9-F143-1744-9CD6-5F46903A0E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Only 1 team presented rules and regulations to ensure the safety within the disaster zone</a:t>
            </a:r>
          </a:p>
          <a:p>
            <a:r>
              <a:rPr lang="en-GB" dirty="0"/>
              <a:t>No teams presented their budgets, although all teams had kept control of their costings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4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6513D3-01F0-8444-A04C-A13A7713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Teams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96A588-8232-674F-ADD1-55D0410D2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E51DF8-7541-2842-BCAD-8780418A26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Team Disaster</a:t>
            </a:r>
          </a:p>
          <a:p>
            <a:r>
              <a:rPr lang="en-GB" dirty="0" err="1"/>
              <a:t>Chwazi</a:t>
            </a:r>
            <a:endParaRPr lang="en-GB" dirty="0"/>
          </a:p>
          <a:p>
            <a:r>
              <a:rPr lang="en-GB" dirty="0"/>
              <a:t>Very Sure</a:t>
            </a:r>
          </a:p>
          <a:p>
            <a:r>
              <a:rPr lang="en-GB" dirty="0"/>
              <a:t>Life Net</a:t>
            </a:r>
          </a:p>
          <a:p>
            <a:r>
              <a:rPr lang="en-GB" dirty="0"/>
              <a:t>International Rescue Rangers</a:t>
            </a:r>
          </a:p>
          <a:p>
            <a:r>
              <a:rPr lang="en-GB" dirty="0"/>
              <a:t>World Savers</a:t>
            </a:r>
          </a:p>
          <a:p>
            <a:r>
              <a:rPr lang="en-GB" dirty="0"/>
              <a:t>Team Muggles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31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FFAA-2ED4-1141-8F57-5EF64B9B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765629"/>
          </a:xfrm>
        </p:spPr>
        <p:txBody>
          <a:bodyPr/>
          <a:lstStyle/>
          <a:p>
            <a:r>
              <a:rPr lang="en-GB" dirty="0"/>
              <a:t>Experiential Learning-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649F0-02FB-5E48-96E7-B320DA8F0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0800000" flipV="1">
            <a:off x="975235" y="1708452"/>
            <a:ext cx="9059037" cy="2475172"/>
          </a:xfrm>
        </p:spPr>
        <p:txBody>
          <a:bodyPr>
            <a:normAutofit/>
          </a:bodyPr>
          <a:lstStyle/>
          <a:p>
            <a:r>
              <a:rPr lang="en-GB" sz="2400" dirty="0"/>
              <a:t>Learning through experience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498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2A79-6308-AA4C-BA8E-ECD5BB650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1083129"/>
          </a:xfrm>
        </p:spPr>
        <p:txBody>
          <a:bodyPr/>
          <a:lstStyle/>
          <a:p>
            <a:r>
              <a:rPr lang="en-GB" dirty="0"/>
              <a:t>Activity overview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69F38-CBB7-9447-8D25-389AAB29E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134" y="1768929"/>
            <a:ext cx="10394729" cy="3704166"/>
          </a:xfrm>
        </p:spPr>
        <p:txBody>
          <a:bodyPr/>
          <a:lstStyle/>
          <a:p>
            <a:r>
              <a:rPr lang="en-GB" dirty="0"/>
              <a:t>Too often students spoke, in their teams in their first language, rather than in Business English, thus excluding some of their colleagues from the conversation</a:t>
            </a:r>
          </a:p>
          <a:p>
            <a:r>
              <a:rPr lang="en-GB" dirty="0"/>
              <a:t>No preparation or research undertaken from the Monday introduction until the Tuesday activity, started, therefore there was no plan in place to tackle the activities</a:t>
            </a:r>
          </a:p>
          <a:p>
            <a:r>
              <a:rPr lang="en-GB" dirty="0"/>
              <a:t>Too few questions asked, to ensure pre knowledge was maximised</a:t>
            </a:r>
          </a:p>
          <a:p>
            <a:r>
              <a:rPr lang="en-GB" dirty="0"/>
              <a:t>Little leadership shown or organisation implemented</a:t>
            </a:r>
          </a:p>
          <a:p>
            <a:r>
              <a:rPr lang="en-GB" dirty="0"/>
              <a:t>The activity required students to be supplying humanitarian aid to the location, not be those affected by the Earthquake (not a hurricane or bomb blast)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6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55EA9-3084-1249-9E42-CAC85AEC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Transversal Skills</a:t>
            </a:r>
            <a:br>
              <a:rPr lang="en-GB" dirty="0"/>
            </a:br>
            <a:r>
              <a:rPr lang="en-GB" sz="2800" dirty="0"/>
              <a:t>21</a:t>
            </a:r>
            <a:r>
              <a:rPr lang="en-GB" sz="2800" baseline="30000" dirty="0"/>
              <a:t>st</a:t>
            </a:r>
            <a:r>
              <a:rPr lang="en-GB" sz="2800" dirty="0"/>
              <a:t> Century Skills</a:t>
            </a:r>
            <a:br>
              <a:rPr lang="en-GB" sz="2800" dirty="0"/>
            </a:br>
            <a:r>
              <a:rPr lang="en-GB" sz="2800" dirty="0" err="1"/>
              <a:t>Employabilitity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87089-41BD-A84B-A92E-9A51AB509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3C4043"/>
                </a:solidFill>
                <a:latin typeface="HelveticaNeue"/>
              </a:rPr>
              <a:t>The</a:t>
            </a:r>
            <a:r>
              <a:rPr lang="en-US" sz="1800" dirty="0">
                <a:solidFill>
                  <a:srgbClr val="3C4043"/>
                </a:solidFill>
                <a:latin typeface="HelveticaNeue"/>
              </a:rPr>
              <a:t> </a:t>
            </a:r>
            <a:r>
              <a:rPr lang="en-US" sz="1800" dirty="0">
                <a:solidFill>
                  <a:srgbClr val="3C4043"/>
                </a:solidFill>
                <a:latin typeface="HelveticaNeue-Bold"/>
              </a:rPr>
              <a:t>skills</a:t>
            </a:r>
            <a:r>
              <a:rPr lang="en-US" sz="1800" b="0" dirty="0">
                <a:solidFill>
                  <a:srgbClr val="3C4043"/>
                </a:solidFill>
                <a:latin typeface="HelveticaNeue"/>
              </a:rPr>
              <a:t> individuals have which are relevant to jobs and occupations other than the ones they currently have or have recently had. These </a:t>
            </a:r>
            <a:r>
              <a:rPr lang="en-US" sz="1800" b="1" dirty="0">
                <a:solidFill>
                  <a:srgbClr val="3C4043"/>
                </a:solidFill>
                <a:latin typeface="HelveticaNeue-Bold"/>
              </a:rPr>
              <a:t>skills</a:t>
            </a:r>
            <a:r>
              <a:rPr lang="en-US" sz="1800" b="0" dirty="0">
                <a:solidFill>
                  <a:srgbClr val="3C4043"/>
                </a:solidFill>
                <a:latin typeface="HelveticaNeue"/>
              </a:rPr>
              <a:t> may also have been acquired through non-work or leisure activities or through participation in education or training.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0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21A3-B427-5147-AFE9-6546D5A3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D2AB5-6217-4F44-97A2-08DFB9FBC8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72382"/>
            <a:ext cx="5088714" cy="3802204"/>
          </a:xfrm>
        </p:spPr>
        <p:txBody>
          <a:bodyPr>
            <a:normAutofit fontScale="92500"/>
          </a:bodyPr>
          <a:lstStyle/>
          <a:p>
            <a:r>
              <a:rPr lang="en-GB" dirty="0"/>
              <a:t>Critical thinking, problem solving, reasoning</a:t>
            </a:r>
          </a:p>
          <a:p>
            <a:r>
              <a:rPr lang="en-GB" dirty="0"/>
              <a:t>Interrogative Thinking, Research  Skills</a:t>
            </a:r>
          </a:p>
          <a:p>
            <a:r>
              <a:rPr lang="en-GB" dirty="0"/>
              <a:t>Creativity, artistry, curiosity, imagination, innovation, personal expression</a:t>
            </a:r>
          </a:p>
          <a:p>
            <a:r>
              <a:rPr lang="en-GB" dirty="0"/>
              <a:t>Perseverance, self-direction, planning, self-discipline, adaptability, initiative</a:t>
            </a:r>
          </a:p>
          <a:p>
            <a:r>
              <a:rPr lang="en-GB" dirty="0"/>
              <a:t>Scientific literacy, environmental and conservation literacy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2C0C0-8C3C-2B46-9883-5B30402FB3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71" y="1572382"/>
            <a:ext cx="5086538" cy="38022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Oral and written communication, public speaking and presenting, listening</a:t>
            </a:r>
          </a:p>
          <a:p>
            <a:r>
              <a:rPr lang="en-GB" dirty="0"/>
              <a:t>Leadership, teamwork, collaboration, cooperation</a:t>
            </a:r>
          </a:p>
          <a:p>
            <a:r>
              <a:rPr lang="en-GB" dirty="0"/>
              <a:t>Information and communication technology ( ICT ),  literacy</a:t>
            </a:r>
          </a:p>
          <a:p>
            <a:r>
              <a:rPr lang="en-GB" dirty="0"/>
              <a:t>Economic and financial literacy</a:t>
            </a:r>
          </a:p>
          <a:p>
            <a:r>
              <a:rPr lang="en-GB" dirty="0"/>
              <a:t>Global awareness, humanitarianism</a:t>
            </a:r>
          </a:p>
          <a:p>
            <a:r>
              <a:rPr lang="en-GB" dirty="0"/>
              <a:t>Health and wellness literacy, public health and safety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69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9632-7644-4043-8D15-D82C3F40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2196F-057F-FF4C-9E71-EE20100F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The importance of leadership is not just about  the way that you lead, it is  the ability to motivate others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6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E099CC6-565E-A74E-9064-E3ECB832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Dale Lyon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AFAF64-B299-E141-8E62-6F81D227D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392" r="23392"/>
          <a:stretch/>
        </p:blipFill>
        <p:spPr>
          <a:xfrm>
            <a:off x="7302500" y="0"/>
            <a:ext cx="3778008" cy="507153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D3724F-7778-9C4B-8C0A-0F74CF0D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Director</a:t>
            </a:r>
          </a:p>
          <a:p>
            <a:r>
              <a:rPr lang="en-GB" dirty="0"/>
              <a:t>Concrete Scotland- </a:t>
            </a:r>
            <a:r>
              <a:rPr lang="en-GB" dirty="0" err="1"/>
              <a:t>ExpLearn</a:t>
            </a:r>
            <a:endParaRPr lang="en-GB" dirty="0"/>
          </a:p>
          <a:p>
            <a:r>
              <a:rPr lang="en-GB" dirty="0">
                <a:hlinkClick r:id="rId3"/>
              </a:rPr>
              <a:t>www.concreteinscotland.com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75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D7F0-4CBC-444E-A735-96E47BCA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1083129"/>
          </a:xfrm>
        </p:spPr>
        <p:txBody>
          <a:bodyPr/>
          <a:lstStyle/>
          <a:p>
            <a:r>
              <a:rPr lang="en-GB" dirty="0"/>
              <a:t>Have A Plan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6B901-1FA4-444E-847A-1D99AD061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3078238"/>
            <a:ext cx="10394729" cy="127360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Plan – Plan and Plan again</a:t>
            </a:r>
          </a:p>
          <a:p>
            <a:r>
              <a:rPr lang="en-GB" dirty="0"/>
              <a:t>Preparation is crucial to any task that you undertake</a:t>
            </a:r>
          </a:p>
          <a:p>
            <a:r>
              <a:rPr lang="en-GB" dirty="0"/>
              <a:t>Fail to plan – plan to Fail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2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44DE-F899-824C-B08F-59726484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DBD6-7ABE-084E-98E5-5412025E77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sz="1800" b="0" i="0" dirty="0">
              <a:solidFill>
                <a:prstClr val="black"/>
              </a:solidFill>
              <a:latin typeface="TimesNewRomanPSMT"/>
            </a:endParaRPr>
          </a:p>
          <a:p>
            <a:r>
              <a:rPr lang="en-US" sz="1800" b="0" i="0" dirty="0">
                <a:solidFill>
                  <a:prstClr val="black"/>
                </a:solidFill>
                <a:latin typeface="TimesNewRomanPSMT"/>
              </a:rPr>
              <a:t>You will be transferred to the disaster zone tomorrow morning where an earthquake has struck the Falkirk area with the </a:t>
            </a:r>
            <a:r>
              <a:rPr lang="en-US" sz="1800" b="0" i="0" dirty="0" err="1">
                <a:solidFill>
                  <a:prstClr val="black"/>
                </a:solidFill>
                <a:latin typeface="TimesNewRomanPSMT"/>
              </a:rPr>
              <a:t>Epicentre</a:t>
            </a:r>
            <a:r>
              <a:rPr lang="en-US" sz="1800" b="0" i="0" dirty="0">
                <a:solidFill>
                  <a:prstClr val="black"/>
                </a:solidFill>
                <a:latin typeface="TimesNewRomanPSMT"/>
              </a:rPr>
              <a:t> being </a:t>
            </a:r>
            <a:r>
              <a:rPr lang="en-US" sz="1800" b="0" i="0" dirty="0" err="1">
                <a:solidFill>
                  <a:prstClr val="black"/>
                </a:solidFill>
                <a:latin typeface="TimesNewRomanPSMT"/>
              </a:rPr>
              <a:t>Carmuirs</a:t>
            </a:r>
            <a:r>
              <a:rPr lang="en-US" sz="1800" b="0" i="0" dirty="0">
                <a:solidFill>
                  <a:prstClr val="black"/>
                </a:solidFill>
                <a:latin typeface="TimesNewRomanPSMT"/>
              </a:rPr>
              <a:t>, Camelon. This area is quite open and very exposed to the elements. As a team we require you to </a:t>
            </a:r>
            <a:r>
              <a:rPr lang="en-US" sz="1800" b="0" i="0" dirty="0" err="1">
                <a:solidFill>
                  <a:prstClr val="black"/>
                </a:solidFill>
                <a:latin typeface="TimesNewRomanPSMT"/>
              </a:rPr>
              <a:t>organise</a:t>
            </a:r>
            <a:r>
              <a:rPr lang="en-US" sz="1800" b="0" i="0" dirty="0">
                <a:solidFill>
                  <a:prstClr val="black"/>
                </a:solidFill>
                <a:latin typeface="TimesNewRomanPSMT"/>
              </a:rPr>
              <a:t> your group with a: Project DirectorPublic Relations DirectorCivics DirectorPublic Order DirectorCost Controller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1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A58A-4E84-5549-9678-9A6AC022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91AE6-13F1-CB44-B998-B6BAD5F83E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dirty="0">
                <a:solidFill>
                  <a:prstClr val="black"/>
                </a:solidFill>
                <a:latin typeface="TimesNewRomanPSMT"/>
              </a:rPr>
              <a:t> We have established that after a disaster the search and rescue is imperative, however humanitarian aid is so important for the survivors to </a:t>
            </a:r>
            <a:r>
              <a:rPr lang="en-US" sz="1800" dirty="0" err="1">
                <a:solidFill>
                  <a:prstClr val="black"/>
                </a:solidFill>
                <a:latin typeface="TimesNewRomanPSMT"/>
              </a:rPr>
              <a:t>minimise</a:t>
            </a:r>
            <a:r>
              <a:rPr lang="en-US" sz="1800" dirty="0">
                <a:solidFill>
                  <a:prstClr val="black"/>
                </a:solidFill>
                <a:latin typeface="TimesNewRomanPSMT"/>
              </a:rPr>
              <a:t> the scale of on going mortality. We have seen the importance of shelter; water and sanitation. Your task is</a:t>
            </a:r>
            <a:endParaRPr lang="en-GB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NewRomanPSMT"/>
              </a:rPr>
              <a:t> 1. Create a shelter which all your team can be protected from the environment </a:t>
            </a:r>
            <a:endParaRPr lang="en-GB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NewRomanPSMT"/>
              </a:rPr>
              <a:t>2. Create a means for water to be transported over 10 </a:t>
            </a:r>
            <a:r>
              <a:rPr lang="en-US" sz="1800" dirty="0" err="1">
                <a:solidFill>
                  <a:prstClr val="black"/>
                </a:solidFill>
                <a:latin typeface="TimesNewRomanPSMT"/>
              </a:rPr>
              <a:t>metres</a:t>
            </a:r>
            <a:endParaRPr lang="en-GB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NewRomanPSMT"/>
              </a:rPr>
              <a:t> 3. Purify some water so it can be drunk </a:t>
            </a:r>
            <a:endParaRPr lang="en-GB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NewRomanPSMT"/>
              </a:rPr>
              <a:t>4. Cook a piece of food </a:t>
            </a:r>
            <a:endParaRPr lang="en-GB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NewRomanPSMT"/>
              </a:rPr>
              <a:t>5. Make a video appeal for support and aid for your work 6. Manage your Budget</a:t>
            </a:r>
            <a:endParaRPr lang="en-GB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en-GB" sz="1800" dirty="0">
                <a:solidFill>
                  <a:prstClr val="black"/>
                </a:solidFill>
                <a:latin typeface="TimesNewRomanPSMT"/>
              </a:rPr>
              <a:t>6. Budget Control</a:t>
            </a:r>
          </a:p>
          <a:p>
            <a:r>
              <a:rPr lang="en-GB" sz="1800" dirty="0">
                <a:solidFill>
                  <a:prstClr val="black"/>
                </a:solidFill>
                <a:latin typeface="TimesNewRomanPSMT"/>
              </a:rPr>
              <a:t>7. create rules and Regulations to ensure a safe zone for your humanitarian aid</a:t>
            </a:r>
          </a:p>
        </p:txBody>
      </p:sp>
    </p:spTree>
    <p:extLst>
      <p:ext uri="{BB962C8B-B14F-4D97-AF65-F5344CB8AC3E}">
        <p14:creationId xmlns:p14="http://schemas.microsoft.com/office/powerpoint/2010/main" val="3145975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418E-1F1F-204F-B9D1-A220C59B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DEF5E32-39CA-0642-BD22-66D860B4EF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404" r="23404"/>
          <a:stretch/>
        </p:blipFill>
        <p:spPr>
          <a:xfrm>
            <a:off x="7497763" y="0"/>
            <a:ext cx="3597275" cy="50720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2C69-4038-A346-B392-DC5F417EC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All teams created some form of shelter</a:t>
            </a:r>
          </a:p>
          <a:p>
            <a:r>
              <a:rPr lang="en-GB" dirty="0"/>
              <a:t>There was no requirement to offer shelter to all of your team at the same time so materials could have been reduced and therefore lower your overall costs</a:t>
            </a:r>
          </a:p>
          <a:p>
            <a:endParaRPr lang="en-GB" dirty="0"/>
          </a:p>
          <a:p>
            <a:r>
              <a:rPr lang="en-GB" dirty="0"/>
              <a:t>Only 1 group requested scissors which would have assisted in cutting the polythene sheet and string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9ECC-DFBF-3241-BAE7-B2E50D85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B4FF2E4-D057-584A-B668-12AD0D667D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97" r="2697"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6EEA9-44FB-1848-B190-B0A7F28E4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Great efforts  in creating a system  to transfer the water over 10metres. Two groups created a means for water transfer, whilst the other groups  were happy to just form a line passing the buckets by hand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7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CDF2D29-F188-B84E-9F9B-B0E33F3F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18" y="107966"/>
            <a:ext cx="7027287" cy="52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5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55A2-B302-BC48-A315-6AD8283D7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D4D138-DD10-6C4C-B4DD-27E67314E2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97" r="2697"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5EA95-70C4-F046-86E7-BF437D0C2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Boiling water to purify it, to make it safe to drink. </a:t>
            </a:r>
          </a:p>
          <a:p>
            <a:r>
              <a:rPr lang="en-GB" dirty="0"/>
              <a:t>Students could have asked for purification tablets we had</a:t>
            </a:r>
          </a:p>
          <a:p>
            <a:r>
              <a:rPr lang="en-GB" dirty="0"/>
              <a:t>Some groups created filtration, but not purifying the water as the task asked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8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2E35ECA-6226-944F-9D06-C16D7ACBB24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2697" r="2697"/>
          <a:stretch/>
        </p:blipFill>
        <p:spPr>
          <a:xfrm>
            <a:off x="1980596" y="136071"/>
            <a:ext cx="7196666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0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Main Event</vt:lpstr>
      <vt:lpstr>Experiential Learning</vt:lpstr>
      <vt:lpstr>Dale Lyon</vt:lpstr>
      <vt:lpstr>Activity</vt:lpstr>
      <vt:lpstr>Tasks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Teams</vt:lpstr>
      <vt:lpstr>Experiential Learning- </vt:lpstr>
      <vt:lpstr>Activity overview</vt:lpstr>
      <vt:lpstr>Transversal Skills 21st Century Skills Employabilitity</vt:lpstr>
      <vt:lpstr>PowerPoint Presentation</vt:lpstr>
      <vt:lpstr>Leadership</vt:lpstr>
      <vt:lpstr>Have A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Experiential Learning</dc:title>
  <dc:creator>Microsoft Office User</dc:creator>
  <cp:lastModifiedBy>Microsoft Office User</cp:lastModifiedBy>
  <cp:revision>4</cp:revision>
  <dcterms:created xsi:type="dcterms:W3CDTF">2018-12-04T16:27:52Z</dcterms:created>
  <dcterms:modified xsi:type="dcterms:W3CDTF">2018-12-04T18:47:22Z</dcterms:modified>
</cp:coreProperties>
</file>