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1" r:id="rId3"/>
    <p:sldId id="281" r:id="rId4"/>
    <p:sldId id="284" r:id="rId5"/>
    <p:sldId id="260" r:id="rId6"/>
    <p:sldId id="273" r:id="rId7"/>
    <p:sldId id="285" r:id="rId8"/>
    <p:sldId id="287" r:id="rId9"/>
    <p:sldId id="279" r:id="rId10"/>
    <p:sldId id="271" r:id="rId11"/>
    <p:sldId id="272" r:id="rId12"/>
    <p:sldId id="276" r:id="rId13"/>
    <p:sldId id="278" r:id="rId14"/>
    <p:sldId id="286" r:id="rId15"/>
    <p:sldId id="290" r:id="rId16"/>
    <p:sldId id="288" r:id="rId17"/>
    <p:sldId id="282" r:id="rId18"/>
    <p:sldId id="263" r:id="rId19"/>
    <p:sldId id="289" r:id="rId20"/>
  </p:sldIdLst>
  <p:sldSz cx="9144000" cy="6858000" type="screen4x3"/>
  <p:notesSz cx="6811963" cy="9942513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391" autoAdjust="0"/>
  </p:normalViewPr>
  <p:slideViewPr>
    <p:cSldViewPr snapToGrid="0" snapToObjects="1">
      <p:cViewPr varScale="1">
        <p:scale>
          <a:sx n="96" d="100"/>
          <a:sy n="96" d="100"/>
        </p:scale>
        <p:origin x="93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4D822-0FAA-441D-A92A-D6EC25D5E9EE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9213" y="9444038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9CE34-50F5-42C6-B682-85B9F65C6D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18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AD4C8-6A6F-4C65-A136-5BD1A60D84AF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883F6-1555-47F7-A50B-B0EE249C55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6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83F6-1555-47F7-A50B-B0EE249C55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08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83F6-1555-47F7-A50B-B0EE249C55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03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83F6-1555-47F7-A50B-B0EE249C55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28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83F6-1555-47F7-A50B-B0EE249C552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1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83F6-1555-47F7-A50B-B0EE249C55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66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83F6-1555-47F7-A50B-B0EE249C55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06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83F6-1555-47F7-A50B-B0EE249C55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86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83F6-1555-47F7-A50B-B0EE249C55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7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83F6-1555-47F7-A50B-B0EE249C55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35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83F6-1555-47F7-A50B-B0EE249C55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58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83F6-1555-47F7-A50B-B0EE249C55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54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83F6-1555-47F7-A50B-B0EE249C55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87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X_PPT_UAS_Achtergr5.jpg                                      000B06A7 VIAServer                      7C268895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85852" y="1251651"/>
            <a:ext cx="6225639" cy="1470025"/>
          </a:xfrm>
        </p:spPr>
        <p:txBody>
          <a:bodyPr/>
          <a:lstStyle>
            <a:lvl1pPr algn="l">
              <a:defRPr sz="3600" b="1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585852" y="2760272"/>
            <a:ext cx="6225639" cy="766700"/>
          </a:xfrm>
        </p:spPr>
        <p:txBody>
          <a:bodyPr/>
          <a:lstStyle>
            <a:lvl1pPr marL="0" indent="0" algn="l">
              <a:buNone/>
              <a:defRPr sz="28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titelstijl</a:t>
            </a:r>
            <a:r>
              <a:rPr lang="en-US" dirty="0" smtClean="0"/>
              <a:t> van het model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028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CE35E-60F0-4427-ABB0-990104DAC2AD}" type="datetime1">
              <a:rPr lang="nl-NL"/>
              <a:pPr>
                <a:defRPr/>
              </a:pPr>
              <a:t>2-11-2017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0EB6F-7AB7-4683-AD84-EA5D7CFC90F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775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9E046-2956-4CA2-8813-52EA6CCC4876}" type="datetime1">
              <a:rPr lang="nl-NL"/>
              <a:pPr>
                <a:defRPr/>
              </a:pPr>
              <a:t>2-11-2017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4AA1C-3556-490D-83B5-0A788458F1B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99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X_PPT_UAS_Achtergr6.jpg                                      000B06A7 VIAServer                      7C268895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0"/>
          <a:stretch>
            <a:fillRect/>
          </a:stretch>
        </p:blipFill>
        <p:spPr bwMode="auto">
          <a:xfrm>
            <a:off x="0" y="0"/>
            <a:ext cx="9144000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78825" y="274638"/>
            <a:ext cx="6044541" cy="11430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467544" y="1600200"/>
            <a:ext cx="8355822" cy="4525963"/>
          </a:xfrm>
        </p:spPr>
        <p:txBody>
          <a:bodyPr/>
          <a:lstStyle>
            <a:lvl1pPr>
              <a:defRPr sz="2800">
                <a:latin typeface="Lucida Sans Unicode" pitchFamily="34" charset="0"/>
                <a:cs typeface="Lucida Sans Unicode" pitchFamily="34" charset="0"/>
              </a:defRPr>
            </a:lvl1pPr>
            <a:lvl2pPr>
              <a:defRPr sz="2400">
                <a:latin typeface="Lucida Sans Unicode" pitchFamily="34" charset="0"/>
                <a:cs typeface="Lucida Sans Unicode" pitchFamily="34" charset="0"/>
              </a:defRPr>
            </a:lvl2pPr>
            <a:lvl3pPr>
              <a:defRPr sz="2400">
                <a:latin typeface="Lucida Sans Unicode" pitchFamily="34" charset="0"/>
                <a:cs typeface="Lucida Sans Unicode" pitchFamily="34" charset="0"/>
              </a:defRPr>
            </a:lvl3pPr>
            <a:lvl4pPr>
              <a:defRPr sz="2000">
                <a:latin typeface="Lucida Sans Unicode" pitchFamily="34" charset="0"/>
                <a:cs typeface="Lucida Sans Unicode" pitchFamily="34" charset="0"/>
              </a:defRPr>
            </a:lvl4pPr>
            <a:lvl5pPr>
              <a:defRPr sz="2000">
                <a:latin typeface="Lucida Sans Unicode" pitchFamily="34" charset="0"/>
                <a:cs typeface="Lucida Sans Unicode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32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80BEC-7765-40F9-A5F4-C2EFC28063D0}" type="datetime1">
              <a:rPr lang="nl-NL"/>
              <a:pPr>
                <a:defRPr/>
              </a:pPr>
              <a:t>2-11-2017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B7B8D-9387-443F-A1B9-B3745C36FC6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2136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10C27-E9BD-4BFA-B4F3-5D7A91506605}" type="datetime1">
              <a:rPr lang="nl-NL"/>
              <a:pPr>
                <a:defRPr/>
              </a:pPr>
              <a:t>2-11-2017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29365-A846-450D-AD60-B6FC3D6C407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3750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EE08A-B9F9-4DED-B968-CD40FD5CD851}" type="datetime1">
              <a:rPr lang="nl-NL"/>
              <a:pPr>
                <a:defRPr/>
              </a:pPr>
              <a:t>2-11-2017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89AE6-0078-460A-AB52-03D290D632C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9157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X_PPT_UAS_Achtergr10.jpg                                     000B06A7 VIAServer                      7C268895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38"/>
          <a:stretch>
            <a:fillRect/>
          </a:stretch>
        </p:blipFill>
        <p:spPr bwMode="auto">
          <a:xfrm>
            <a:off x="0" y="0"/>
            <a:ext cx="914400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66951" y="274638"/>
            <a:ext cx="6056415" cy="1143000"/>
          </a:xfrm>
        </p:spPr>
        <p:txBody>
          <a:bodyPr/>
          <a:lstStyle>
            <a:lvl1pPr>
              <a:defRPr sz="3200">
                <a:solidFill>
                  <a:srgbClr val="00853A"/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2027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49FEA-AE32-43DE-9453-29147505489E}" type="datetime1">
              <a:rPr lang="nl-NL"/>
              <a:pPr>
                <a:defRPr/>
              </a:pPr>
              <a:t>2-11-2017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EF864-AA40-4A0A-8D41-0FAED4757B0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8720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E8B6A-61B6-428E-93F8-885D536971ED}" type="datetime1">
              <a:rPr lang="nl-NL"/>
              <a:pPr>
                <a:defRPr/>
              </a:pPr>
              <a:t>2-11-2017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DA825-4D6B-453D-A5CE-0E4EE8415D6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9363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5A055-2352-43BF-A819-39E5DDE2D86B}" type="datetime1">
              <a:rPr lang="nl-NL"/>
              <a:pPr>
                <a:defRPr/>
              </a:pPr>
              <a:t>2-11-2017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D33-29C9-47A3-922E-EE99415969D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7281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0F9E3A21-D427-4201-816B-FEE5F5CE5F39}" type="datetime1">
              <a:rPr lang="nl-NL"/>
              <a:pPr>
                <a:defRPr/>
              </a:pPr>
              <a:t>2-11-2017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46BF59EF-75E8-4692-BAB4-D9E5891CC92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3" r:id="rId3"/>
    <p:sldLayoutId id="2147483664" r:id="rId4"/>
    <p:sldLayoutId id="2147483665" r:id="rId5"/>
    <p:sldLayoutId id="2147483673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.slidesharecdn.com/perception-111030224505-phpapp01/95/perception-1-728.jpg?cb=1320034002" TargetMode="External"/><Relationship Id="rId3" Type="http://schemas.openxmlformats.org/officeDocument/2006/relationships/hyperlink" Target="http://wikiclipart.com/wp-content/uploads/2017/09/Student-thinking-student-reflection-cliparts-clip-art-library.jpg" TargetMode="External"/><Relationship Id="rId7" Type="http://schemas.openxmlformats.org/officeDocument/2006/relationships/hyperlink" Target="http://www.bohs.org/wp-content/uploads/2015/12/Qualifications-word-cloud2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elgiumstjohn.files.wordpress.com/2013/03/traits.png" TargetMode="External"/><Relationship Id="rId11" Type="http://schemas.openxmlformats.org/officeDocument/2006/relationships/hyperlink" Target="http://suttons.s3.amazonaws.com/p/FRAPP24650_3.jpg" TargetMode="External"/><Relationship Id="rId5" Type="http://schemas.openxmlformats.org/officeDocument/2006/relationships/hyperlink" Target="https://isardasorensen.files.wordpress.com/2014/02/tp-twilight-reflections-2-17-14.jpg" TargetMode="External"/><Relationship Id="rId10" Type="http://schemas.openxmlformats.org/officeDocument/2006/relationships/hyperlink" Target="https://thewisdomoflife.files.wordpress.com/2014/05/0025-perceptionisreality.jpg" TargetMode="External"/><Relationship Id="rId4" Type="http://schemas.openxmlformats.org/officeDocument/2006/relationships/hyperlink" Target="https://ilearn.marist.edu/access/content/user/10062631@marist.edu/Portfolio%20Documents/Reflective%20Practitioner.jpg" TargetMode="External"/><Relationship Id="rId9" Type="http://schemas.openxmlformats.org/officeDocument/2006/relationships/hyperlink" Target="https://i.ytimg.com/vi/b-Rne7WePxc/maxresdefault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umroadravings.com/wp-content/uploads/2012/07/glass-of-beer.jpg" TargetMode="External"/><Relationship Id="rId7" Type="http://schemas.openxmlformats.org/officeDocument/2006/relationships/hyperlink" Target="https://lingeringvisions.files.wordpress.com/2016/11/the-sea-antoine-de-saint-exupery.jpg?w=637&amp;h=469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ia.licdn.com/mpr/mpr/AAEAAQAAAAAAAAPTAAAAJDRjM2NhZjA5LTgzMTktNDY0My1hMmU4LTYzMjhlYzhlNmMxMQ.png" TargetMode="External"/><Relationship Id="rId5" Type="http://schemas.openxmlformats.org/officeDocument/2006/relationships/hyperlink" Target="https://davidlintonpagedotcom.files.wordpress.com/2015/10/reflection-in-on-for-action.png?w=463&amp;h=382" TargetMode="External"/><Relationship Id="rId4" Type="http://schemas.openxmlformats.org/officeDocument/2006/relationships/hyperlink" Target="http://www.hf.faa.gov/Webtraining/Cognition/cognition_images/3_stage_new.gi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ctrTitle"/>
          </p:nvPr>
        </p:nvSpPr>
        <p:spPr>
          <a:xfrm>
            <a:off x="1981199" y="1081508"/>
            <a:ext cx="6677025" cy="814871"/>
          </a:xfrm>
        </p:spPr>
        <p:txBody>
          <a:bodyPr/>
          <a:lstStyle/>
          <a:p>
            <a:pPr algn="ctr" eaLnBrk="1" hangingPunct="1"/>
            <a:r>
              <a:rPr lang="en-US" dirty="0"/>
              <a:t/>
            </a:r>
            <a:br>
              <a:rPr lang="en-US" dirty="0"/>
            </a:br>
            <a:r>
              <a:rPr lang="en-GB" dirty="0" smtClean="0"/>
              <a:t>Reflection</a:t>
            </a:r>
            <a:r>
              <a:rPr lang="en-GB" sz="2800" dirty="0" smtClean="0"/>
              <a:t>,</a:t>
            </a:r>
            <a:br>
              <a:rPr lang="en-GB" sz="2800" dirty="0" smtClean="0"/>
            </a:br>
            <a:r>
              <a:rPr lang="en-GB" sz="2800" dirty="0"/>
              <a:t>a</a:t>
            </a:r>
            <a:r>
              <a:rPr lang="en-GB" sz="2800" dirty="0" smtClean="0"/>
              <a:t>n essential and necessary element of  professional behaviour</a:t>
            </a:r>
          </a:p>
        </p:txBody>
      </p:sp>
      <p:sp>
        <p:nvSpPr>
          <p:cNvPr id="5123" name="Ondertitel 2"/>
          <p:cNvSpPr>
            <a:spLocks noGrp="1"/>
          </p:cNvSpPr>
          <p:nvPr>
            <p:ph type="subTitle" idx="1"/>
          </p:nvPr>
        </p:nvSpPr>
        <p:spPr>
          <a:xfrm>
            <a:off x="2586038" y="2760663"/>
            <a:ext cx="6226175" cy="766762"/>
          </a:xfrm>
        </p:spPr>
        <p:txBody>
          <a:bodyPr/>
          <a:lstStyle/>
          <a:p>
            <a:pPr eaLnBrk="1" hangingPunct="1"/>
            <a:r>
              <a:rPr lang="en-GB" dirty="0" smtClean="0"/>
              <a:t> Stefan </a:t>
            </a:r>
            <a:r>
              <a:rPr lang="en-GB" dirty="0" err="1" smtClean="0"/>
              <a:t>Schenke</a:t>
            </a:r>
            <a:endParaRPr lang="en-GB" dirty="0" smtClean="0"/>
          </a:p>
        </p:txBody>
      </p:sp>
      <p:sp>
        <p:nvSpPr>
          <p:cNvPr id="3" name="Tekstvak 2"/>
          <p:cNvSpPr txBox="1"/>
          <p:nvPr/>
        </p:nvSpPr>
        <p:spPr>
          <a:xfrm>
            <a:off x="3638550" y="4391709"/>
            <a:ext cx="33073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Annual</a:t>
            </a:r>
            <a:r>
              <a:rPr lang="nl-NL" sz="2000" dirty="0" smtClean="0"/>
              <a:t> </a:t>
            </a:r>
            <a:r>
              <a:rPr lang="en-GB" sz="2000" dirty="0" err="1" smtClean="0"/>
              <a:t>Businet</a:t>
            </a:r>
            <a:r>
              <a:rPr lang="nl-NL" sz="2000" dirty="0" smtClean="0"/>
              <a:t> Conference</a:t>
            </a:r>
          </a:p>
          <a:p>
            <a:pPr algn="ctr"/>
            <a:r>
              <a:rPr lang="nl-NL" sz="2000" dirty="0" smtClean="0"/>
              <a:t>November </a:t>
            </a:r>
            <a:r>
              <a:rPr lang="nl-NL" sz="2000" dirty="0"/>
              <a:t>9</a:t>
            </a:r>
            <a:r>
              <a:rPr lang="nl-NL" sz="2000" dirty="0" smtClean="0"/>
              <a:t>th, 2017</a:t>
            </a:r>
            <a:endParaRPr lang="en-US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736" y="5031633"/>
            <a:ext cx="3155950" cy="132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Perception</a:t>
            </a:r>
            <a:endParaRPr lang="en-GB" dirty="0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492" y="1610139"/>
            <a:ext cx="4448778" cy="352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>
          <a:xfrm>
            <a:off x="685799" y="4584096"/>
            <a:ext cx="705679" cy="308113"/>
          </a:xfrm>
        </p:spPr>
        <p:txBody>
          <a:bodyPr/>
          <a:lstStyle/>
          <a:p>
            <a:pPr marL="0" indent="0">
              <a:buNone/>
            </a:pPr>
            <a:r>
              <a:rPr lang="nl-NL" sz="1000" dirty="0" err="1" smtClean="0"/>
              <a:t>Figure</a:t>
            </a:r>
            <a:r>
              <a:rPr lang="nl-NL" sz="1000" dirty="0" smtClean="0"/>
              <a:t> 6</a:t>
            </a:r>
            <a:endParaRPr lang="nl-NL" sz="10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178" y="2882349"/>
            <a:ext cx="4471734" cy="335380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7712765" y="5844209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 err="1" smtClean="0">
                <a:latin typeface="Lucida Sans" panose="020B0602030504020204" pitchFamily="34" charset="0"/>
              </a:rPr>
              <a:t>Figure</a:t>
            </a:r>
            <a:r>
              <a:rPr lang="nl-NL" sz="1000" dirty="0" smtClean="0">
                <a:latin typeface="Lucida Sans" panose="020B0602030504020204" pitchFamily="34" charset="0"/>
              </a:rPr>
              <a:t> 7</a:t>
            </a:r>
            <a:endParaRPr lang="nl-NL" sz="10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744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Reality versus perception</a:t>
            </a:r>
            <a:endParaRPr lang="en-GB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95" y="1653893"/>
            <a:ext cx="7855248" cy="4418577"/>
          </a:xfrm>
        </p:spPr>
      </p:pic>
      <p:sp>
        <p:nvSpPr>
          <p:cNvPr id="3" name="Tekstvak 2"/>
          <p:cNvSpPr txBox="1"/>
          <p:nvPr/>
        </p:nvSpPr>
        <p:spPr>
          <a:xfrm>
            <a:off x="7875816" y="6158419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 err="1" smtClean="0">
                <a:latin typeface="Lucida Sans" panose="020B0602030504020204" pitchFamily="34" charset="0"/>
              </a:rPr>
              <a:t>Figure</a:t>
            </a:r>
            <a:r>
              <a:rPr lang="nl-NL" sz="1000" dirty="0" smtClean="0">
                <a:latin typeface="Lucida Sans" panose="020B0602030504020204" pitchFamily="34" charset="0"/>
              </a:rPr>
              <a:t> 8</a:t>
            </a:r>
            <a:endParaRPr lang="nl-NL" sz="10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206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Memory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52" y="2087217"/>
            <a:ext cx="3581745" cy="3581745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225" y="1802462"/>
            <a:ext cx="2893021" cy="361274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75318" y="5168990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 err="1" smtClean="0">
                <a:latin typeface="Lucida Sans" panose="020B0602030504020204" pitchFamily="34" charset="0"/>
              </a:rPr>
              <a:t>Figure</a:t>
            </a:r>
            <a:r>
              <a:rPr lang="nl-NL" sz="1000" dirty="0" smtClean="0">
                <a:latin typeface="Lucida Sans" panose="020B0602030504020204" pitchFamily="34" charset="0"/>
              </a:rPr>
              <a:t> 9</a:t>
            </a:r>
            <a:endParaRPr lang="nl-NL" sz="1000" dirty="0">
              <a:latin typeface="Lucida Sans" panose="020B060203050402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7762460" y="5168989"/>
            <a:ext cx="7793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 err="1" smtClean="0">
                <a:latin typeface="Lucida Sans" panose="020B0602030504020204" pitchFamily="34" charset="0"/>
              </a:rPr>
              <a:t>Figure</a:t>
            </a:r>
            <a:r>
              <a:rPr lang="nl-NL" sz="1000" dirty="0" smtClean="0">
                <a:latin typeface="Lucida Sans" panose="020B0602030504020204" pitchFamily="34" charset="0"/>
              </a:rPr>
              <a:t> 10</a:t>
            </a:r>
            <a:endParaRPr lang="nl-NL" sz="1000" dirty="0">
              <a:latin typeface="Lucida Sans" panose="020B0602030504020204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829477" y="5900124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 memory without experiences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123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</a:t>
            </a:r>
            <a:r>
              <a:rPr lang="nl-NL" dirty="0" smtClean="0"/>
              <a:t>of memory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94" y="1785282"/>
            <a:ext cx="4972050" cy="3400425"/>
          </a:xfrm>
        </p:spPr>
      </p:pic>
      <p:sp>
        <p:nvSpPr>
          <p:cNvPr id="3" name="Tekstvak 2"/>
          <p:cNvSpPr txBox="1"/>
          <p:nvPr/>
        </p:nvSpPr>
        <p:spPr>
          <a:xfrm>
            <a:off x="7012574" y="4939486"/>
            <a:ext cx="7793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 err="1" smtClean="0">
                <a:latin typeface="Lucida Sans" panose="020B0602030504020204" pitchFamily="34" charset="0"/>
              </a:rPr>
              <a:t>Figure</a:t>
            </a:r>
            <a:r>
              <a:rPr lang="nl-NL" sz="1000" dirty="0" smtClean="0">
                <a:latin typeface="Lucida Sans" panose="020B0602030504020204" pitchFamily="34" charset="0"/>
              </a:rPr>
              <a:t> 11</a:t>
            </a:r>
            <a:endParaRPr lang="nl-NL" sz="10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285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to reflect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dirty="0" smtClean="0"/>
              <a:t>A necessity for every student to become a professional  (a reflective practitioner)</a:t>
            </a:r>
          </a:p>
          <a:p>
            <a:pPr>
              <a:buFontTx/>
              <a:buChar char="-"/>
            </a:pPr>
            <a:r>
              <a:rPr lang="en-GB" dirty="0" smtClean="0"/>
              <a:t>Learning by doing: (active process)</a:t>
            </a:r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 descr="Afbeeldingsresultaten voor reflective practition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348" y="3233875"/>
            <a:ext cx="3670852" cy="30748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/>
          <p:cNvSpPr txBox="1"/>
          <p:nvPr/>
        </p:nvSpPr>
        <p:spPr>
          <a:xfrm>
            <a:off x="6633919" y="6062504"/>
            <a:ext cx="7793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 err="1" smtClean="0">
                <a:latin typeface="Lucida Sans" panose="020B0602030504020204" pitchFamily="34" charset="0"/>
              </a:rPr>
              <a:t>Figure</a:t>
            </a:r>
            <a:r>
              <a:rPr lang="nl-NL" sz="1000" dirty="0" smtClean="0">
                <a:latin typeface="Lucida Sans" panose="020B0602030504020204" pitchFamily="34" charset="0"/>
              </a:rPr>
              <a:t> 12</a:t>
            </a:r>
            <a:endParaRPr lang="nl-NL" sz="10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987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Individual point of reference</a:t>
            </a:r>
            <a:endParaRPr lang="en-GB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294" y="3148587"/>
            <a:ext cx="5461424" cy="3129756"/>
          </a:xfrm>
        </p:spPr>
      </p:pic>
      <p:sp>
        <p:nvSpPr>
          <p:cNvPr id="5" name="Tekstvak 4"/>
          <p:cNvSpPr txBox="1"/>
          <p:nvPr/>
        </p:nvSpPr>
        <p:spPr>
          <a:xfrm>
            <a:off x="1190624" y="1806059"/>
            <a:ext cx="7458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Lucida Sans" panose="020B0602030504020204" pitchFamily="34" charset="0"/>
              </a:rPr>
              <a:t>Creating tacit knowledge … part of unconscious capability</a:t>
            </a:r>
            <a:endParaRPr lang="en-GB" sz="2800" dirty="0">
              <a:latin typeface="Lucida Sans" panose="020B0602030504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7617503" y="6032122"/>
            <a:ext cx="7793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 err="1" smtClean="0">
                <a:latin typeface="Lucida Sans" panose="020B0602030504020204" pitchFamily="34" charset="0"/>
              </a:rPr>
              <a:t>Figure</a:t>
            </a:r>
            <a:r>
              <a:rPr lang="nl-NL" sz="1000" dirty="0" smtClean="0">
                <a:latin typeface="Lucida Sans" panose="020B0602030504020204" pitchFamily="34" charset="0"/>
              </a:rPr>
              <a:t> 13</a:t>
            </a:r>
            <a:endParaRPr lang="nl-NL" sz="10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22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Educational approach / consequences 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dirty="0" smtClean="0"/>
              <a:t>Create a context of practice.</a:t>
            </a:r>
          </a:p>
          <a:p>
            <a:r>
              <a:rPr lang="en-GB" dirty="0" smtClean="0"/>
              <a:t>Emphasize an individual experience-based outcome.</a:t>
            </a:r>
          </a:p>
          <a:p>
            <a:r>
              <a:rPr lang="en-GB" dirty="0" smtClean="0"/>
              <a:t>Let students review what happened and ask “why?”, “where?”, “what?” and “how?”.</a:t>
            </a:r>
          </a:p>
          <a:p>
            <a:r>
              <a:rPr lang="en-GB" dirty="0" smtClean="0"/>
              <a:t>Next to professional contents focus on a critical attitude. </a:t>
            </a:r>
          </a:p>
          <a:p>
            <a:r>
              <a:rPr lang="en-GB" dirty="0" smtClean="0"/>
              <a:t>Law of requisite variety (Ashby, 1956).</a:t>
            </a:r>
          </a:p>
          <a:p>
            <a:r>
              <a:rPr lang="en-GB" dirty="0" smtClean="0"/>
              <a:t>Essential principle of learning: repetition in-, on- and for action.</a:t>
            </a:r>
          </a:p>
          <a:p>
            <a:r>
              <a:rPr lang="nl-NL" dirty="0" smtClean="0"/>
              <a:t>…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0264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ingeringvisions.files.wordpress.com/2016/11/the-sea-antoine-de-saint-exupery.jpg?w=637&amp;h=4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099" y="1600200"/>
            <a:ext cx="6067425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So</a:t>
            </a:r>
            <a:r>
              <a:rPr lang="nl-NL" dirty="0" smtClean="0"/>
              <a:t>: ….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0"/>
          </p:nvPr>
        </p:nvSpPr>
        <p:spPr>
          <a:xfrm>
            <a:off x="7099684" y="6174579"/>
            <a:ext cx="847840" cy="350045"/>
          </a:xfrm>
        </p:spPr>
        <p:txBody>
          <a:bodyPr/>
          <a:lstStyle/>
          <a:p>
            <a:pPr marL="0" indent="0">
              <a:buNone/>
            </a:pPr>
            <a:r>
              <a:rPr lang="nl-NL" sz="1000" dirty="0" err="1" smtClean="0"/>
              <a:t>Figure</a:t>
            </a:r>
            <a:r>
              <a:rPr lang="nl-NL" sz="1000" dirty="0" smtClean="0"/>
              <a:t> 14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1101965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Resources</a:t>
            </a:r>
            <a:br>
              <a:rPr lang="en-GB" noProof="0" dirty="0" smtClean="0"/>
            </a:b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000" dirty="0" smtClean="0"/>
              <a:t>Resources:</a:t>
            </a:r>
            <a:endParaRPr lang="en-GB" sz="1000" noProof="0" dirty="0" smtClean="0"/>
          </a:p>
          <a:p>
            <a:pPr marL="0" indent="0">
              <a:buNone/>
            </a:pPr>
            <a:endParaRPr lang="en-GB" sz="1000" noProof="0" dirty="0" smtClean="0"/>
          </a:p>
          <a:p>
            <a:pPr marL="0" indent="0">
              <a:buNone/>
            </a:pPr>
            <a:r>
              <a:rPr lang="en-GB" sz="800" noProof="0" dirty="0" smtClean="0"/>
              <a:t>Figure </a:t>
            </a:r>
            <a:r>
              <a:rPr lang="en-GB" sz="800" noProof="0" dirty="0" smtClean="0"/>
              <a:t>1a:</a:t>
            </a:r>
          </a:p>
          <a:p>
            <a:pPr marL="0" indent="0">
              <a:buNone/>
            </a:pPr>
            <a:r>
              <a:rPr lang="en-GB" sz="800" dirty="0">
                <a:hlinkClick r:id="rId3"/>
              </a:rPr>
              <a:t>http://</a:t>
            </a:r>
            <a:r>
              <a:rPr lang="en-GB" sz="800" dirty="0" smtClean="0">
                <a:hlinkClick r:id="rId3"/>
              </a:rPr>
              <a:t>wikiclipart.com/wp-content/uploads/2017/09/Student-thinking-student-reflection-cliparts-clip-art-library.jpg</a:t>
            </a:r>
            <a:r>
              <a:rPr lang="en-GB" sz="800" dirty="0" smtClean="0"/>
              <a:t> November 2017</a:t>
            </a:r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r>
              <a:rPr lang="en-GB" sz="800" noProof="0" dirty="0" smtClean="0"/>
              <a:t>Figure 1b:</a:t>
            </a:r>
            <a:endParaRPr lang="en-GB" sz="800" noProof="0" dirty="0" smtClean="0"/>
          </a:p>
          <a:p>
            <a:pPr marL="0" indent="0">
              <a:buNone/>
            </a:pPr>
            <a:r>
              <a:rPr lang="en-GB" sz="800" dirty="0">
                <a:hlinkClick r:id="rId4"/>
              </a:rPr>
              <a:t>https://ilearn.marist.edu/access/content/user/10062631@marist.edu/Portfolio%20Documents/Reflective%20Practitioner.jpg</a:t>
            </a:r>
            <a:r>
              <a:rPr lang="en-GB" sz="800" dirty="0"/>
              <a:t> October 2017</a:t>
            </a:r>
          </a:p>
          <a:p>
            <a:pPr marL="0" indent="0">
              <a:buNone/>
            </a:pPr>
            <a:endParaRPr lang="en-GB" sz="800" noProof="0" dirty="0" smtClean="0"/>
          </a:p>
          <a:p>
            <a:pPr marL="0" indent="0">
              <a:buNone/>
            </a:pPr>
            <a:r>
              <a:rPr lang="en-GB" sz="800" noProof="0" dirty="0" smtClean="0"/>
              <a:t>Figure 2a and 2b:</a:t>
            </a:r>
          </a:p>
          <a:p>
            <a:pPr marL="0" indent="0">
              <a:buNone/>
            </a:pPr>
            <a:r>
              <a:rPr lang="nl-NL" sz="800" dirty="0" smtClean="0">
                <a:hlinkClick r:id="rId5"/>
              </a:rPr>
              <a:t>https</a:t>
            </a:r>
            <a:r>
              <a:rPr lang="nl-NL" sz="800" dirty="0">
                <a:hlinkClick r:id="rId5"/>
              </a:rPr>
              <a:t>://isardasorensen.files.wordpress.com/2014/02/tp-twilight-reflections-2-17-14.jpg</a:t>
            </a:r>
            <a:r>
              <a:rPr lang="nl-NL" sz="800" dirty="0"/>
              <a:t> September 2017</a:t>
            </a:r>
          </a:p>
          <a:p>
            <a:pPr marL="0" indent="0">
              <a:buNone/>
            </a:pPr>
            <a:endParaRPr lang="en-GB" sz="800" noProof="0" dirty="0" smtClean="0"/>
          </a:p>
          <a:p>
            <a:pPr marL="0" indent="0">
              <a:buNone/>
            </a:pPr>
            <a:r>
              <a:rPr lang="en-GB" sz="800" noProof="0" dirty="0" smtClean="0"/>
              <a:t>Figure 3:</a:t>
            </a:r>
          </a:p>
          <a:p>
            <a:pPr marL="0" indent="0">
              <a:buNone/>
            </a:pPr>
            <a:r>
              <a:rPr lang="en-GB" sz="800" noProof="0" dirty="0" err="1" smtClean="0"/>
              <a:t>Henk</a:t>
            </a:r>
            <a:r>
              <a:rPr lang="en-GB" sz="800" noProof="0" dirty="0" smtClean="0"/>
              <a:t> </a:t>
            </a:r>
            <a:r>
              <a:rPr lang="en-GB" sz="800" noProof="0" dirty="0" err="1" smtClean="0"/>
              <a:t>Procee</a:t>
            </a:r>
            <a:r>
              <a:rPr lang="en-GB" sz="800" noProof="0" dirty="0" smtClean="0"/>
              <a:t>, “Reflection in </a:t>
            </a:r>
            <a:r>
              <a:rPr lang="en-GB" sz="800" noProof="0" dirty="0" err="1" smtClean="0"/>
              <a:t>Educ</a:t>
            </a:r>
            <a:r>
              <a:rPr lang="en-GB" sz="800" dirty="0" err="1" smtClean="0"/>
              <a:t>ation</a:t>
            </a:r>
            <a:r>
              <a:rPr lang="en-GB" sz="800" dirty="0" smtClean="0"/>
              <a:t>: a Kantian epistemology”, </a:t>
            </a:r>
            <a:r>
              <a:rPr lang="en-GB" sz="800" i="1" dirty="0" err="1" smtClean="0"/>
              <a:t>Educatonal</a:t>
            </a:r>
            <a:r>
              <a:rPr lang="en-GB" sz="800" i="1" dirty="0" smtClean="0"/>
              <a:t> Theory, </a:t>
            </a:r>
            <a:r>
              <a:rPr lang="en-GB" sz="800" dirty="0" smtClean="0"/>
              <a:t>56, no. 3 (2006): 237 - 253</a:t>
            </a:r>
          </a:p>
          <a:p>
            <a:pPr marL="0" indent="0">
              <a:buNone/>
            </a:pPr>
            <a:endParaRPr lang="en-GB" sz="800" i="1" noProof="0" dirty="0"/>
          </a:p>
          <a:p>
            <a:pPr marL="0" indent="0">
              <a:buNone/>
            </a:pPr>
            <a:r>
              <a:rPr lang="en-GB" sz="800" noProof="0" dirty="0" smtClean="0"/>
              <a:t>Figure 4:</a:t>
            </a:r>
          </a:p>
          <a:p>
            <a:pPr marL="0" indent="0">
              <a:buNone/>
            </a:pPr>
            <a:r>
              <a:rPr lang="en-GB" sz="800" dirty="0">
                <a:hlinkClick r:id="rId6"/>
              </a:rPr>
              <a:t>https://</a:t>
            </a:r>
            <a:r>
              <a:rPr lang="en-GB" sz="800" dirty="0" smtClean="0">
                <a:hlinkClick r:id="rId6"/>
              </a:rPr>
              <a:t>belgiumstjohn.files.wordpress.com/2013/03/traits.png</a:t>
            </a:r>
            <a:r>
              <a:rPr lang="en-GB" sz="800" dirty="0" smtClean="0"/>
              <a:t> October 2017</a:t>
            </a:r>
          </a:p>
          <a:p>
            <a:pPr marL="0" indent="0">
              <a:buNone/>
            </a:pPr>
            <a:endParaRPr lang="en-GB" sz="800" noProof="0" dirty="0" smtClean="0"/>
          </a:p>
          <a:p>
            <a:pPr marL="0" indent="0">
              <a:buNone/>
            </a:pPr>
            <a:r>
              <a:rPr lang="en-GB" sz="800" noProof="0" dirty="0" smtClean="0"/>
              <a:t>Figure 5:</a:t>
            </a:r>
          </a:p>
          <a:p>
            <a:pPr marL="0" indent="0">
              <a:buNone/>
            </a:pPr>
            <a:r>
              <a:rPr lang="en-GB" sz="800" dirty="0">
                <a:hlinkClick r:id="rId7"/>
              </a:rPr>
              <a:t>http://</a:t>
            </a:r>
            <a:r>
              <a:rPr lang="en-GB" sz="800" dirty="0" smtClean="0">
                <a:hlinkClick r:id="rId7"/>
              </a:rPr>
              <a:t>www.bohs.org/wp-content/uploads/2015/12/Qualifications-word-cloud2.jpg</a:t>
            </a:r>
            <a:r>
              <a:rPr lang="en-GB" sz="800" dirty="0" smtClean="0"/>
              <a:t> October 2017</a:t>
            </a:r>
          </a:p>
          <a:p>
            <a:pPr marL="0" indent="0">
              <a:buNone/>
            </a:pPr>
            <a:endParaRPr lang="en-GB" sz="800" noProof="0" dirty="0" smtClean="0"/>
          </a:p>
          <a:p>
            <a:pPr marL="0" indent="0">
              <a:buNone/>
            </a:pPr>
            <a:r>
              <a:rPr lang="en-GB" sz="800" noProof="0" dirty="0" smtClean="0"/>
              <a:t>Figure 6:</a:t>
            </a:r>
          </a:p>
          <a:p>
            <a:pPr marL="0" indent="0">
              <a:buNone/>
            </a:pPr>
            <a:r>
              <a:rPr lang="nl-NL" sz="800" dirty="0">
                <a:hlinkClick r:id="rId8"/>
              </a:rPr>
              <a:t>http://image.slidesharecdn.com/perception-111030224505-phpapp01/95/perception-1-728.jpg?cb=1320034002</a:t>
            </a:r>
            <a:r>
              <a:rPr lang="nl-NL" sz="800" dirty="0"/>
              <a:t> September 2017</a:t>
            </a:r>
          </a:p>
          <a:p>
            <a:pPr marL="0" indent="0">
              <a:buNone/>
            </a:pPr>
            <a:endParaRPr lang="en-GB" sz="800" noProof="0" dirty="0" smtClean="0"/>
          </a:p>
          <a:p>
            <a:pPr marL="0" indent="0">
              <a:buNone/>
            </a:pPr>
            <a:r>
              <a:rPr lang="en-GB" sz="800" noProof="0" dirty="0" smtClean="0"/>
              <a:t>Figure 7:</a:t>
            </a:r>
          </a:p>
          <a:p>
            <a:pPr marL="0" indent="0">
              <a:buNone/>
            </a:pPr>
            <a:r>
              <a:rPr lang="nl-NL" sz="800" dirty="0">
                <a:hlinkClick r:id="rId9"/>
              </a:rPr>
              <a:t>https://i.ytimg.com/vi/b-Rne7WePxc/maxresdefault.jpg</a:t>
            </a:r>
            <a:r>
              <a:rPr lang="nl-NL" sz="800" dirty="0"/>
              <a:t> September 2017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800" dirty="0" smtClean="0"/>
              <a:t>Figure 8: </a:t>
            </a:r>
          </a:p>
          <a:p>
            <a:pPr marL="0" indent="0">
              <a:buNone/>
            </a:pPr>
            <a:r>
              <a:rPr lang="nl-NL" sz="800" dirty="0">
                <a:hlinkClick r:id="rId10"/>
              </a:rPr>
              <a:t>https://thewisdomoflife.files.wordpress.com/2014/05/0025-perceptionisreality.jpg</a:t>
            </a:r>
            <a:r>
              <a:rPr lang="nl-NL" sz="800" dirty="0"/>
              <a:t> September 2017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800" dirty="0" smtClean="0"/>
              <a:t>Figure 9: </a:t>
            </a:r>
          </a:p>
          <a:p>
            <a:pPr marL="0" indent="0">
              <a:buNone/>
            </a:pPr>
            <a:r>
              <a:rPr lang="nl-NL" sz="800" dirty="0">
                <a:hlinkClick r:id="rId11"/>
              </a:rPr>
              <a:t>http://suttons.s3.amazonaws.com/p/FRAPP24650_3.jpg</a:t>
            </a:r>
            <a:r>
              <a:rPr lang="nl-NL" sz="800" dirty="0"/>
              <a:t> September 2017</a:t>
            </a:r>
          </a:p>
          <a:p>
            <a:pPr marL="0" indent="0">
              <a:buNone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3279076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endParaRPr lang="nl-NL" sz="800" dirty="0" smtClean="0"/>
          </a:p>
          <a:p>
            <a:pPr marL="0" indent="0">
              <a:buNone/>
            </a:pPr>
            <a:r>
              <a:rPr lang="nl-NL" sz="800" dirty="0" err="1" smtClean="0"/>
              <a:t>Figure</a:t>
            </a:r>
            <a:r>
              <a:rPr lang="nl-NL" sz="800" dirty="0" smtClean="0"/>
              <a:t> </a:t>
            </a:r>
            <a:r>
              <a:rPr lang="nl-NL" sz="800" dirty="0" smtClean="0"/>
              <a:t>10:</a:t>
            </a:r>
          </a:p>
          <a:p>
            <a:pPr marL="0" indent="0">
              <a:buNone/>
            </a:pPr>
            <a:r>
              <a:rPr lang="nl-NL" sz="800" dirty="0">
                <a:hlinkClick r:id="rId3"/>
              </a:rPr>
              <a:t>http://rumroadravings.com/wp-content/uploads/2012/07/glass-of-beer.jpg</a:t>
            </a:r>
            <a:r>
              <a:rPr lang="nl-NL" sz="800" dirty="0"/>
              <a:t> September 2017</a:t>
            </a:r>
          </a:p>
          <a:p>
            <a:pPr marL="0" indent="0">
              <a:buNone/>
            </a:pPr>
            <a:endParaRPr lang="nl-NL" sz="800" dirty="0" smtClean="0"/>
          </a:p>
          <a:p>
            <a:pPr marL="0" indent="0">
              <a:buNone/>
            </a:pPr>
            <a:r>
              <a:rPr lang="nl-NL" sz="800" dirty="0" err="1" smtClean="0"/>
              <a:t>Figure</a:t>
            </a:r>
            <a:r>
              <a:rPr lang="nl-NL" sz="800" dirty="0" smtClean="0"/>
              <a:t> 11:</a:t>
            </a:r>
          </a:p>
          <a:p>
            <a:pPr marL="0" indent="0">
              <a:buNone/>
            </a:pPr>
            <a:r>
              <a:rPr lang="nl-NL" sz="800" dirty="0">
                <a:hlinkClick r:id="rId4"/>
              </a:rPr>
              <a:t>http://www.hf.faa.gov/Webtraining/Cognition/cognition_images/3_stage_new.gif</a:t>
            </a:r>
            <a:r>
              <a:rPr lang="nl-NL" sz="800" dirty="0"/>
              <a:t> September 2017</a:t>
            </a:r>
          </a:p>
          <a:p>
            <a:pPr marL="0" indent="0">
              <a:buNone/>
            </a:pPr>
            <a:endParaRPr lang="nl-NL" sz="800" dirty="0" smtClean="0"/>
          </a:p>
          <a:p>
            <a:pPr marL="0" indent="0">
              <a:buNone/>
            </a:pPr>
            <a:r>
              <a:rPr lang="nl-NL" sz="800" dirty="0" err="1" smtClean="0"/>
              <a:t>Figure</a:t>
            </a:r>
            <a:r>
              <a:rPr lang="nl-NL" sz="800" dirty="0" smtClean="0"/>
              <a:t> 12:</a:t>
            </a:r>
          </a:p>
          <a:p>
            <a:pPr marL="0" indent="0">
              <a:buNone/>
            </a:pPr>
            <a:r>
              <a:rPr lang="en-US" sz="800" u="sng" dirty="0">
                <a:hlinkClick r:id="rId5"/>
              </a:rPr>
              <a:t>https://</a:t>
            </a:r>
            <a:r>
              <a:rPr lang="en-US" sz="800" u="sng" dirty="0" smtClean="0">
                <a:hlinkClick r:id="rId5"/>
              </a:rPr>
              <a:t>davidlintonpagedotcom.files.wordpress.com/2015/10/reflection-in-on-for-action.png?w=463&amp;h=382</a:t>
            </a:r>
            <a:r>
              <a:rPr lang="en-US" sz="800" dirty="0" smtClean="0"/>
              <a:t> October 2017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800" dirty="0" smtClean="0"/>
              <a:t>Figure 13:</a:t>
            </a:r>
          </a:p>
          <a:p>
            <a:pPr marL="0" indent="0">
              <a:buNone/>
            </a:pPr>
            <a:r>
              <a:rPr lang="en-US" sz="800" dirty="0">
                <a:hlinkClick r:id="rId6"/>
              </a:rPr>
              <a:t>https://</a:t>
            </a:r>
            <a:r>
              <a:rPr lang="en-US" sz="800" dirty="0" smtClean="0">
                <a:hlinkClick r:id="rId6"/>
              </a:rPr>
              <a:t>media.licdn.com/mpr/mpr/AAEAAQAAAAAAAAPTAAAAJDRjM2NhZjA5LTgzMTktNDY0My1hMmU4LTYzMjhlYzhlNmMxMQ.png</a:t>
            </a:r>
            <a:r>
              <a:rPr lang="en-US" sz="800" dirty="0" smtClean="0"/>
              <a:t> October 2017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nl-NL" sz="800" dirty="0" err="1" smtClean="0"/>
              <a:t>Figure</a:t>
            </a:r>
            <a:r>
              <a:rPr lang="nl-NL" sz="800" dirty="0" smtClean="0"/>
              <a:t> </a:t>
            </a:r>
            <a:r>
              <a:rPr lang="nl-NL" sz="800" dirty="0"/>
              <a:t>14:</a:t>
            </a:r>
          </a:p>
          <a:p>
            <a:pPr marL="0" indent="0">
              <a:buNone/>
            </a:pPr>
            <a:r>
              <a:rPr lang="nl-NL" sz="800" dirty="0">
                <a:hlinkClick r:id="rId7"/>
              </a:rPr>
              <a:t>https://lingeringvisions.files.wordpress.com/2016/11/the-sea-antoine-de-saint-exupery.jpg?w=637&amp;h=469</a:t>
            </a:r>
            <a:r>
              <a:rPr lang="nl-NL" sz="800" dirty="0"/>
              <a:t> </a:t>
            </a:r>
            <a:r>
              <a:rPr lang="nl-NL" sz="800" dirty="0" err="1"/>
              <a:t>October</a:t>
            </a:r>
            <a:r>
              <a:rPr lang="nl-NL" sz="800" dirty="0"/>
              <a:t> 2017</a:t>
            </a:r>
          </a:p>
          <a:p>
            <a:pPr marL="0" indent="0">
              <a:buNone/>
            </a:pPr>
            <a:endParaRPr lang="nl-NL" sz="800" dirty="0"/>
          </a:p>
          <a:p>
            <a:pPr marL="0" indent="0">
              <a:buNone/>
            </a:pPr>
            <a:endParaRPr lang="nl-NL" sz="800" dirty="0" smtClean="0"/>
          </a:p>
        </p:txBody>
      </p:sp>
    </p:spTree>
    <p:extLst>
      <p:ext uri="{BB962C8B-B14F-4D97-AF65-F5344CB8AC3E}">
        <p14:creationId xmlns:p14="http://schemas.microsoft.com/office/powerpoint/2010/main" val="1983749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Reflection outcome 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dirty="0" smtClean="0"/>
              <a:t>It was a very interesting task;</a:t>
            </a:r>
          </a:p>
          <a:p>
            <a:r>
              <a:rPr lang="en-GB" dirty="0" smtClean="0"/>
              <a:t>It was so funny and amusing;</a:t>
            </a:r>
          </a:p>
          <a:p>
            <a:r>
              <a:rPr lang="en-GB" dirty="0" smtClean="0"/>
              <a:t>I have learned a lot;</a:t>
            </a:r>
          </a:p>
          <a:p>
            <a:r>
              <a:rPr lang="en-GB" dirty="0" smtClean="0"/>
              <a:t>The collaboration with my fellow students was perfect;</a:t>
            </a:r>
          </a:p>
          <a:p>
            <a:r>
              <a:rPr lang="en-GB" dirty="0" smtClean="0"/>
              <a:t>I appreciate the support of my lecturer/coach</a:t>
            </a:r>
          </a:p>
          <a:p>
            <a:r>
              <a:rPr lang="en-GB" dirty="0" smtClean="0"/>
              <a:t>I have studied seriously </a:t>
            </a:r>
          </a:p>
          <a:p>
            <a:r>
              <a:rPr lang="en-GB" dirty="0" smtClean="0"/>
              <a:t>…</a:t>
            </a:r>
            <a:endParaRPr lang="en-GB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991" y="3879919"/>
            <a:ext cx="2133600" cy="264795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036832" y="6318664"/>
            <a:ext cx="7681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 err="1" smtClean="0">
                <a:latin typeface="Lucida Sans" panose="020B0602030504020204" pitchFamily="34" charset="0"/>
              </a:rPr>
              <a:t>Figure</a:t>
            </a:r>
            <a:r>
              <a:rPr lang="nl-NL" sz="1000" dirty="0" smtClean="0">
                <a:latin typeface="Lucida Sans" panose="020B0602030504020204" pitchFamily="34" charset="0"/>
              </a:rPr>
              <a:t> 1a</a:t>
            </a:r>
            <a:endParaRPr lang="nl-NL" sz="10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71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workshop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Reflective practitioner (</a:t>
            </a:r>
            <a:r>
              <a:rPr lang="en-GB" dirty="0" err="1" smtClean="0"/>
              <a:t>Schön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r>
              <a:rPr lang="en-GB" dirty="0" smtClean="0"/>
              <a:t>	Context: Dublin descriptors (2004)</a:t>
            </a:r>
          </a:p>
          <a:p>
            <a:pPr marL="0" indent="0">
              <a:buNone/>
            </a:pPr>
            <a:r>
              <a:rPr lang="en-GB" dirty="0" smtClean="0"/>
              <a:t>		Reflection </a:t>
            </a:r>
          </a:p>
          <a:p>
            <a:pPr marL="0" indent="0">
              <a:buNone/>
            </a:pPr>
            <a:r>
              <a:rPr lang="en-GB" dirty="0" smtClean="0"/>
              <a:t>			Qualities / Qualifications / Experiences</a:t>
            </a:r>
          </a:p>
          <a:p>
            <a:pPr marL="0" indent="0">
              <a:buNone/>
            </a:pPr>
            <a:r>
              <a:rPr lang="en-GB" dirty="0" smtClean="0"/>
              <a:t>				Perception / Memory </a:t>
            </a:r>
          </a:p>
          <a:p>
            <a:pPr marL="0" indent="0">
              <a:buNone/>
            </a:pPr>
            <a:r>
              <a:rPr lang="en-GB" dirty="0" smtClean="0"/>
              <a:t>					Learning to reflect  											Educational approach / 														consequences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3147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Reflective practitioner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Just 2 </a:t>
            </a:r>
            <a:r>
              <a:rPr lang="en-GB" dirty="0" smtClean="0"/>
              <a:t>definitions (out of …):</a:t>
            </a:r>
          </a:p>
          <a:p>
            <a:pPr marL="0" indent="0">
              <a:buNone/>
            </a:pPr>
            <a:r>
              <a:rPr lang="en-GB" dirty="0" smtClean="0"/>
              <a:t>  </a:t>
            </a:r>
          </a:p>
          <a:p>
            <a:pPr marL="0" indent="0">
              <a:buNone/>
            </a:pPr>
            <a:r>
              <a:rPr lang="en-GB" dirty="0" smtClean="0"/>
              <a:t>A “reflective practitioner” is:</a:t>
            </a:r>
          </a:p>
          <a:p>
            <a:pPr>
              <a:buFontTx/>
              <a:buChar char="-"/>
            </a:pPr>
            <a:r>
              <a:rPr lang="en-GB" sz="2400" dirty="0" smtClean="0"/>
              <a:t>someone who does something (profession related    content) and is automatically reflective. </a:t>
            </a:r>
          </a:p>
          <a:p>
            <a:pPr>
              <a:buFontTx/>
              <a:buChar char="-"/>
            </a:pPr>
            <a:r>
              <a:rPr lang="en-GB" sz="2400" dirty="0" smtClean="0"/>
              <a:t>someone who thinks about his/her experiences in practice and view them as opportunities to learn.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nl-NL" dirty="0" smtClean="0"/>
              <a:t>						</a:t>
            </a:r>
            <a:endParaRPr lang="nl-NL" dirty="0"/>
          </a:p>
        </p:txBody>
      </p:sp>
      <p:pic>
        <p:nvPicPr>
          <p:cNvPr id="5" name="Afbeelding 4" descr="Afbeeldingsresultaten voor reflective practition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95" y="4769083"/>
            <a:ext cx="2206487" cy="18909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vak 5"/>
          <p:cNvSpPr txBox="1"/>
          <p:nvPr/>
        </p:nvSpPr>
        <p:spPr>
          <a:xfrm>
            <a:off x="7309955" y="6484940"/>
            <a:ext cx="7777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 err="1" smtClean="0">
                <a:latin typeface="Lucida Sans" panose="020B0602030504020204" pitchFamily="34" charset="0"/>
              </a:rPr>
              <a:t>Figure</a:t>
            </a:r>
            <a:r>
              <a:rPr lang="nl-NL" sz="1000" dirty="0" smtClean="0">
                <a:latin typeface="Lucida Sans" panose="020B0602030504020204" pitchFamily="34" charset="0"/>
              </a:rPr>
              <a:t> </a:t>
            </a:r>
            <a:r>
              <a:rPr lang="nl-NL" sz="1000" dirty="0" smtClean="0">
                <a:latin typeface="Lucida Sans" panose="020B0602030504020204" pitchFamily="34" charset="0"/>
              </a:rPr>
              <a:t>1b</a:t>
            </a:r>
            <a:endParaRPr lang="nl-NL" sz="10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664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sz="2400" b="1" dirty="0" smtClean="0"/>
              <a:t>Dublin descriptors (2004): 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GB" dirty="0" smtClean="0"/>
              <a:t>Bachelor’s degree (first cycle)</a:t>
            </a:r>
          </a:p>
          <a:p>
            <a:pPr marL="0" indent="0">
              <a:buNone/>
            </a:pPr>
            <a:r>
              <a:rPr lang="en-US" sz="1800" dirty="0" smtClean="0"/>
              <a:t>have </a:t>
            </a:r>
            <a:r>
              <a:rPr lang="en-US" sz="1800" dirty="0"/>
              <a:t>the ability to gather and interpret relevant data (usually within their field of study) to inform judgements </a:t>
            </a:r>
            <a:r>
              <a:rPr lang="en-US" sz="1800" dirty="0">
                <a:solidFill>
                  <a:srgbClr val="FF0000"/>
                </a:solidFill>
              </a:rPr>
              <a:t>that include reflection on relevant social, scientific or ethical </a:t>
            </a:r>
            <a:r>
              <a:rPr lang="en-US" sz="1800" dirty="0" smtClean="0">
                <a:solidFill>
                  <a:srgbClr val="FF0000"/>
                </a:solidFill>
              </a:rPr>
              <a:t>issues</a:t>
            </a:r>
          </a:p>
          <a:p>
            <a:pPr marL="0" indent="0">
              <a:buNone/>
            </a:pPr>
            <a:r>
              <a:rPr lang="en-US" sz="1800" dirty="0" smtClean="0"/>
              <a:t> </a:t>
            </a:r>
            <a:endParaRPr lang="nl-NL" sz="1800" dirty="0" smtClean="0"/>
          </a:p>
          <a:p>
            <a:pPr marL="0" indent="0">
              <a:buNone/>
            </a:pPr>
            <a:r>
              <a:rPr lang="en-GB" dirty="0" smtClean="0"/>
              <a:t>Master’s degree (second cycle</a:t>
            </a:r>
            <a:r>
              <a:rPr lang="nl-NL" dirty="0" smtClean="0"/>
              <a:t>)</a:t>
            </a:r>
          </a:p>
          <a:p>
            <a:pPr marL="0" indent="0">
              <a:buNone/>
            </a:pPr>
            <a:r>
              <a:rPr lang="en-US" sz="1800" dirty="0"/>
              <a:t>have the ability to integrate knowledge and handle complexity, and formulate judgements with incomplete or limited information, but </a:t>
            </a:r>
            <a:r>
              <a:rPr lang="en-US" sz="1800" dirty="0">
                <a:solidFill>
                  <a:srgbClr val="FF0000"/>
                </a:solidFill>
              </a:rPr>
              <a:t>that include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FF0000"/>
                </a:solidFill>
              </a:rPr>
              <a:t>reflecting on social and ethical responsibilities linked to the application of their knowledge and </a:t>
            </a:r>
            <a:r>
              <a:rPr lang="en-US" sz="1800" dirty="0" smtClean="0">
                <a:solidFill>
                  <a:srgbClr val="FF0000"/>
                </a:solidFill>
              </a:rPr>
              <a:t>judgements</a:t>
            </a:r>
            <a:r>
              <a:rPr lang="en-US" sz="1800" dirty="0" smtClean="0"/>
              <a:t> </a:t>
            </a:r>
            <a:endParaRPr lang="en-GB" sz="1800" noProof="0" dirty="0"/>
          </a:p>
        </p:txBody>
      </p:sp>
    </p:spTree>
    <p:extLst>
      <p:ext uri="{BB962C8B-B14F-4D97-AF65-F5344CB8AC3E}">
        <p14:creationId xmlns:p14="http://schemas.microsoft.com/office/powerpoint/2010/main" val="2238234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Reflection</a:t>
            </a:r>
            <a:endParaRPr lang="en-GB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90" y="2534478"/>
            <a:ext cx="2688336" cy="1557528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32611" y="3034351"/>
            <a:ext cx="2688336" cy="1557528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>
          <a:xfrm>
            <a:off x="2365918" y="4344142"/>
            <a:ext cx="1450708" cy="247737"/>
          </a:xfrm>
        </p:spPr>
        <p:txBody>
          <a:bodyPr/>
          <a:lstStyle/>
          <a:p>
            <a:pPr marL="0" indent="0">
              <a:buNone/>
            </a:pPr>
            <a:r>
              <a:rPr lang="en-GB" sz="1000" dirty="0" smtClean="0">
                <a:latin typeface="Lucida Sans" panose="020B0602030504020204" pitchFamily="34" charset="0"/>
                <a:cs typeface="Arial" panose="020B0604020202020204" pitchFamily="34" charset="0"/>
              </a:rPr>
              <a:t>Figure 2a and 2b</a:t>
            </a:r>
            <a:endParaRPr lang="en-GB" sz="1000" dirty="0">
              <a:latin typeface="Lucida Sans" panose="020B0602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4025348" y="5715000"/>
            <a:ext cx="386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What about reflection in education?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4323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Reflection 2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Kant (1787)</a:t>
            </a:r>
            <a:r>
              <a:rPr lang="nl-NL" dirty="0"/>
              <a:t> (Procee, 2006</a:t>
            </a:r>
            <a:r>
              <a:rPr lang="nl-NL" dirty="0" smtClean="0"/>
              <a:t>):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en-GB" dirty="0" smtClean="0"/>
              <a:t>Distinction between “understanding” and “judgment”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	</a:t>
            </a:r>
            <a:r>
              <a:rPr lang="en-GB" sz="2400" b="1" dirty="0" smtClean="0"/>
              <a:t>Understanding</a:t>
            </a:r>
            <a:r>
              <a:rPr lang="en-GB" sz="2400" dirty="0" smtClean="0"/>
              <a:t> has to be viewed in general as the 	faculty (the capability) of rules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	</a:t>
            </a:r>
            <a:r>
              <a:rPr lang="en-GB" sz="2400" b="1" dirty="0" smtClean="0"/>
              <a:t>Judgment</a:t>
            </a:r>
            <a:r>
              <a:rPr lang="en-GB" sz="2400" dirty="0" smtClean="0"/>
              <a:t> is the faculty of subsuming under rules: 	that is, of distinguishing whether something does 	or does not stand under a given rule.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171485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Reflection</a:t>
            </a:r>
            <a:r>
              <a:rPr lang="nl-NL" dirty="0" smtClean="0"/>
              <a:t> 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>
          <a:xfrm>
            <a:off x="1381537" y="6301407"/>
            <a:ext cx="785193" cy="238539"/>
          </a:xfrm>
        </p:spPr>
        <p:txBody>
          <a:bodyPr/>
          <a:lstStyle/>
          <a:p>
            <a:pPr marL="0" indent="0">
              <a:buNone/>
            </a:pPr>
            <a:r>
              <a:rPr lang="nl-NL" sz="1000" dirty="0" err="1" smtClean="0"/>
              <a:t>Figure</a:t>
            </a:r>
            <a:r>
              <a:rPr lang="nl-NL" sz="1000" dirty="0" smtClean="0"/>
              <a:t> 3</a:t>
            </a:r>
            <a:endParaRPr lang="nl-NL" sz="10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30" y="1664802"/>
            <a:ext cx="6500190" cy="487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95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Requirements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dirty="0" smtClean="0"/>
              <a:t>Qualities: </a:t>
            </a:r>
            <a:r>
              <a:rPr lang="en-GB" sz="2400" dirty="0" smtClean="0"/>
              <a:t>personal properties </a:t>
            </a:r>
          </a:p>
          <a:p>
            <a:pPr marL="0" indent="0">
              <a:buNone/>
            </a:pPr>
            <a:r>
              <a:rPr lang="en-GB" sz="2400" dirty="0" smtClean="0"/>
              <a:t>				   and characteristics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Qualifications: </a:t>
            </a:r>
            <a:r>
              <a:rPr lang="en-GB" sz="2400" dirty="0" smtClean="0"/>
              <a:t>formal professional competences 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 </a:t>
            </a:r>
          </a:p>
          <a:p>
            <a:r>
              <a:rPr lang="en-GB" dirty="0" smtClean="0"/>
              <a:t>Experiences: </a:t>
            </a:r>
            <a:r>
              <a:rPr lang="en-GB" sz="2400" dirty="0" smtClean="0"/>
              <a:t>the process or fact of personally observing, encountering, or undergoing something</a:t>
            </a:r>
            <a:endParaRPr lang="en-GB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161" y="1600199"/>
            <a:ext cx="2330395" cy="146105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8385556" y="2691922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 err="1" smtClean="0">
                <a:latin typeface="Lucida Sans" panose="020B0602030504020204" pitchFamily="34" charset="0"/>
              </a:rPr>
              <a:t>Figure</a:t>
            </a:r>
            <a:r>
              <a:rPr lang="nl-NL" sz="1000" dirty="0" smtClean="0">
                <a:latin typeface="Lucida Sans" panose="020B0602030504020204" pitchFamily="34" charset="0"/>
              </a:rPr>
              <a:t> 4</a:t>
            </a:r>
            <a:endParaRPr lang="nl-NL" sz="1000" dirty="0">
              <a:latin typeface="Lucida Sans" panose="020B0602030504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980" y="3624628"/>
            <a:ext cx="4011654" cy="121573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7367634" y="4623955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 err="1" smtClean="0">
                <a:latin typeface="Lucida Sans" panose="020B0602030504020204" pitchFamily="34" charset="0"/>
              </a:rPr>
              <a:t>Figure</a:t>
            </a:r>
            <a:r>
              <a:rPr lang="nl-NL" sz="1000" dirty="0" smtClean="0">
                <a:latin typeface="Lucida Sans" panose="020B0602030504020204" pitchFamily="34" charset="0"/>
              </a:rPr>
              <a:t> 5</a:t>
            </a:r>
            <a:endParaRPr lang="nl-NL" sz="10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855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540</Words>
  <Application>Microsoft Office PowerPoint</Application>
  <PresentationFormat>Diavoorstelling (4:3)</PresentationFormat>
  <Paragraphs>151</Paragraphs>
  <Slides>19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ＭＳ Ｐゴシック</vt:lpstr>
      <vt:lpstr>Arial</vt:lpstr>
      <vt:lpstr>Calibri</vt:lpstr>
      <vt:lpstr>Lucida Sans</vt:lpstr>
      <vt:lpstr>Lucida Sans Unicode</vt:lpstr>
      <vt:lpstr>Office-thema</vt:lpstr>
      <vt:lpstr> Reflection, an essential and necessary element of  professional behaviour</vt:lpstr>
      <vt:lpstr>Reflection outcome ?</vt:lpstr>
      <vt:lpstr>Introduction workshop</vt:lpstr>
      <vt:lpstr>Reflective practitioner</vt:lpstr>
      <vt:lpstr>Context</vt:lpstr>
      <vt:lpstr>Reflection</vt:lpstr>
      <vt:lpstr>Reflection 2</vt:lpstr>
      <vt:lpstr>Reflection 3</vt:lpstr>
      <vt:lpstr>Requirements</vt:lpstr>
      <vt:lpstr>Perception</vt:lpstr>
      <vt:lpstr>Reality versus perception</vt:lpstr>
      <vt:lpstr>Memory</vt:lpstr>
      <vt:lpstr>Use of memory </vt:lpstr>
      <vt:lpstr>Learning to reflect</vt:lpstr>
      <vt:lpstr>Individual point of reference</vt:lpstr>
      <vt:lpstr>Educational approach / consequences </vt:lpstr>
      <vt:lpstr>So: ….</vt:lpstr>
      <vt:lpstr>Resources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Peggy Kasteel</dc:creator>
  <cp:lastModifiedBy>Stefan Schenke</cp:lastModifiedBy>
  <cp:revision>97</cp:revision>
  <cp:lastPrinted>2017-10-31T12:04:04Z</cp:lastPrinted>
  <dcterms:created xsi:type="dcterms:W3CDTF">2012-09-03T12:14:31Z</dcterms:created>
  <dcterms:modified xsi:type="dcterms:W3CDTF">2017-11-02T12:32:45Z</dcterms:modified>
</cp:coreProperties>
</file>