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y="5143500" cx="9144000"/>
  <p:notesSz cx="6858000" cy="9144000"/>
  <p:embeddedFontLst>
    <p:embeddedFont>
      <p:font typeface="Lato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font" Target="fonts/Lat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Lato-italic.fntdata"/><Relationship Id="rId50" Type="http://schemas.openxmlformats.org/officeDocument/2006/relationships/font" Target="fonts/Lato-bold.fntdata"/><Relationship Id="rId52" Type="http://schemas.openxmlformats.org/officeDocument/2006/relationships/font" Target="fonts/Lato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Char char="●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●"/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●"/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Relationship Id="rId4" Type="http://schemas.openxmlformats.org/officeDocument/2006/relationships/image" Target="../media/image2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2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4175" y="-763175"/>
            <a:ext cx="9298176" cy="696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" name="Shape 1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2499" y="-246700"/>
            <a:ext cx="9686454" cy="6609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2729" y="-714425"/>
            <a:ext cx="9938100" cy="709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719183"/>
            <a:ext cx="9424699" cy="6283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86752" y="-1092951"/>
            <a:ext cx="10111450" cy="674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880676"/>
            <a:ext cx="9144006" cy="6096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" name="Shape 14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46075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575" y="-2939200"/>
            <a:ext cx="9523950" cy="142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51751" y="-1978700"/>
            <a:ext cx="10935777" cy="732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0700" y="-46400"/>
            <a:ext cx="9508398" cy="5227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1069" y="-46400"/>
            <a:ext cx="9489141" cy="5227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265500" y="1718250"/>
            <a:ext cx="4045200" cy="170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171" name="Shape 17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/>
              <a:t>Why am I listening?</a:t>
            </a:r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/>
              <a:t>Reality check</a:t>
            </a:r>
          </a:p>
          <a:p>
            <a:pPr indent="-317500" lvl="1" marL="914400" rtl="0">
              <a:spcBef>
                <a:spcPts val="0"/>
              </a:spcBef>
              <a:buSzPct val="100000"/>
              <a:buAutoNum type="arabicPeriod"/>
            </a:pPr>
            <a:r>
              <a:rPr lang="en"/>
              <a:t>Job market</a:t>
            </a:r>
          </a:p>
          <a:p>
            <a:pPr indent="-317500" lvl="1" marL="914400" rtl="0">
              <a:spcBef>
                <a:spcPts val="0"/>
              </a:spcBef>
              <a:buSzPct val="100000"/>
              <a:buAutoNum type="arabicPeriod"/>
            </a:pPr>
            <a:r>
              <a:rPr lang="en"/>
              <a:t>What can I offer?</a:t>
            </a:r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/>
              <a:t>First steps: the Job Search</a:t>
            </a:r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/>
              <a:t>Job interviews - a long haul</a:t>
            </a:r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/>
              <a:t>Assessment Centre</a:t>
            </a:r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/>
              <a:t>Questions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ctrTitle"/>
          </p:nvPr>
        </p:nvSpPr>
        <p:spPr>
          <a:xfrm>
            <a:off x="590400" y="2168900"/>
            <a:ext cx="8212800" cy="20760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en" sz="30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Recap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b="1" sz="30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lvl="0" rtl="0" algn="l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David Allen </a:t>
            </a:r>
            <a:r>
              <a:rPr lang="en" sz="1800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</a:rPr>
              <a:t>		Adapt your CV to your potential employer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  <a:p>
            <a:pPr lvl="0" rtl="0" algn="l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Matthias</a:t>
            </a:r>
            <a:r>
              <a:rPr lang="en" sz="1800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</a:rPr>
              <a:t>			Take control of your future, follow your dreams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  <a:p>
            <a:pPr lvl="0" rtl="0" algn="l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Nicola</a:t>
            </a:r>
            <a:r>
              <a:rPr lang="en" sz="1800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</a:rPr>
              <a:t>			Employers look for a company-fit through competencies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en" sz="1800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</a:rPr>
              <a:t>		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Tony</a:t>
            </a:r>
            <a:r>
              <a:rPr lang="en" sz="1800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</a:rPr>
              <a:t>			Communication is your biggest asset							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Stephen </a:t>
            </a:r>
            <a:r>
              <a:rPr lang="en" sz="1800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</a:rPr>
              <a:t>			Make use of your opportunities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4837500" y="1718250"/>
            <a:ext cx="4045200" cy="170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Take away the three most important aspects for your career start</a:t>
            </a: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 b="0" l="15200" r="28398" t="0"/>
          <a:stretch/>
        </p:blipFill>
        <p:spPr>
          <a:xfrm>
            <a:off x="-274400" y="0"/>
            <a:ext cx="48565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 b="0" l="17986" r="25701" t="0"/>
          <a:stretch/>
        </p:blipFill>
        <p:spPr>
          <a:xfrm>
            <a:off x="-260149" y="-609600"/>
            <a:ext cx="4918501" cy="582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311700" y="23032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Reality check: the job market</a:t>
            </a:r>
          </a:p>
          <a:p>
            <a: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  <a:p>
            <a: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  <a:p>
            <a: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  <a:p>
            <a: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  <a:p>
            <a: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Where do I stand, what can I offer?</a:t>
            </a:r>
          </a:p>
        </p:txBody>
      </p:sp>
      <p:pic>
        <p:nvPicPr>
          <p:cNvPr descr="http://www.thebeancounter.com/wp-content/uploads/2015/08/iStock_000057036850_Full.jpg" id="184" name="Shape 184"/>
          <p:cNvPicPr preferRelativeResize="0"/>
          <p:nvPr/>
        </p:nvPicPr>
        <p:blipFill rotWithShape="1">
          <a:blip r:embed="rId3">
            <a:alphaModFix/>
          </a:blip>
          <a:srcRect b="24739" l="0" r="0" t="14595"/>
          <a:stretch/>
        </p:blipFill>
        <p:spPr>
          <a:xfrm>
            <a:off x="1991108" y="998947"/>
            <a:ext cx="7134693" cy="2885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thebeancounter.com/wp-content/uploads/2015/08/iStock_000057036850_Full.jpg" id="185" name="Shape 185"/>
          <p:cNvPicPr preferRelativeResize="0"/>
          <p:nvPr/>
        </p:nvPicPr>
        <p:blipFill rotWithShape="1">
          <a:blip r:embed="rId3">
            <a:alphaModFix/>
          </a:blip>
          <a:srcRect b="24739" l="0" r="78810" t="14595"/>
          <a:stretch/>
        </p:blipFill>
        <p:spPr>
          <a:xfrm flipH="1">
            <a:off x="0" y="998950"/>
            <a:ext cx="1991099" cy="288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4939500" y="-136625"/>
            <a:ext cx="4045200" cy="170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/>
              <a:t>Job market</a:t>
            </a:r>
          </a:p>
        </p:txBody>
      </p:sp>
      <p:sp>
        <p:nvSpPr>
          <p:cNvPr id="191" name="Shape 191"/>
          <p:cNvSpPr txBox="1"/>
          <p:nvPr>
            <p:ph idx="2" type="body"/>
          </p:nvPr>
        </p:nvSpPr>
        <p:spPr>
          <a:xfrm>
            <a:off x="4939500" y="10290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Challenge</a:t>
            </a:r>
          </a:p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Competition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Complexity</a:t>
            </a:r>
          </a:p>
          <a:p>
            <a:pPr indent="-228600" lvl="0" marL="457200">
              <a:spcBef>
                <a:spcPts val="0"/>
              </a:spcBef>
              <a:buNone/>
            </a:pPr>
            <a:r>
              <a:rPr lang="en"/>
              <a:t>Expectations</a:t>
            </a:r>
          </a:p>
          <a:p>
            <a:pPr indent="-228600" lvl="0" marL="457200">
              <a:spcBef>
                <a:spcPts val="0"/>
              </a:spcBef>
              <a:buNone/>
            </a:pPr>
            <a:r>
              <a:rPr lang="en"/>
              <a:t>Reality</a:t>
            </a:r>
          </a:p>
        </p:txBody>
      </p:sp>
      <p:pic>
        <p:nvPicPr>
          <p:cNvPr descr="bigstock-an-image-of-people-walking-in--26797016.jpg" id="192" name="Shape 192"/>
          <p:cNvPicPr preferRelativeResize="0"/>
          <p:nvPr/>
        </p:nvPicPr>
        <p:blipFill rotWithShape="1">
          <a:blip r:embed="rId3">
            <a:alphaModFix/>
          </a:blip>
          <a:srcRect b="0" l="0" r="50042" t="0"/>
          <a:stretch/>
        </p:blipFill>
        <p:spPr>
          <a:xfrm>
            <a:off x="-486875" y="-483975"/>
            <a:ext cx="5038527" cy="10085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4780250" y="-136625"/>
            <a:ext cx="4592400" cy="170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What can I offer?</a:t>
            </a:r>
          </a:p>
        </p:txBody>
      </p:sp>
      <p:sp>
        <p:nvSpPr>
          <p:cNvPr id="198" name="Shape 198"/>
          <p:cNvSpPr txBox="1"/>
          <p:nvPr>
            <p:ph idx="2" type="body"/>
          </p:nvPr>
        </p:nvSpPr>
        <p:spPr>
          <a:xfrm>
            <a:off x="4939500" y="12576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Higher Education / Degree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Extracurricular activities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International experience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Work experience</a:t>
            </a:r>
          </a:p>
          <a:p>
            <a:pPr indent="-342900" lvl="0" marL="457200" rtl="0">
              <a:spcBef>
                <a:spcPts val="0"/>
              </a:spcBef>
              <a:buSzPct val="75000"/>
            </a:pPr>
            <a:r>
              <a:rPr b="1" lang="en" sz="2400"/>
              <a:t>Attitude</a:t>
            </a:r>
          </a:p>
        </p:txBody>
      </p:sp>
      <p:pic>
        <p:nvPicPr>
          <p:cNvPr descr="bigstock-an-image-of-people-walking-in--26797016.jpg" id="199" name="Shape 199"/>
          <p:cNvPicPr preferRelativeResize="0"/>
          <p:nvPr/>
        </p:nvPicPr>
        <p:blipFill rotWithShape="1">
          <a:blip r:embed="rId3">
            <a:alphaModFix/>
          </a:blip>
          <a:srcRect b="0" l="0" r="50042" t="0"/>
          <a:stretch/>
        </p:blipFill>
        <p:spPr>
          <a:xfrm>
            <a:off x="-486875" y="-483975"/>
            <a:ext cx="5038527" cy="10085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 rotWithShape="1">
          <a:blip r:embed="rId4">
            <a:alphaModFix/>
          </a:blip>
          <a:srcRect b="0" l="0" r="24704" t="0"/>
          <a:stretch/>
        </p:blipFill>
        <p:spPr>
          <a:xfrm>
            <a:off x="-2619275" y="-483987"/>
            <a:ext cx="7170922" cy="634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First steps: the job search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4780250" y="-136625"/>
            <a:ext cx="4592400" cy="170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Where do I start?</a:t>
            </a:r>
          </a:p>
        </p:txBody>
      </p:sp>
      <p:sp>
        <p:nvSpPr>
          <p:cNvPr id="211" name="Shape 211"/>
          <p:cNvSpPr txBox="1"/>
          <p:nvPr>
            <p:ph idx="2" type="body"/>
          </p:nvPr>
        </p:nvSpPr>
        <p:spPr>
          <a:xfrm>
            <a:off x="4939500" y="12576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Who do I know?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What jobs are out there?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What am I worth?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Where can I be found?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Where do I want to go?</a:t>
            </a:r>
          </a:p>
          <a:p>
            <a:pPr indent="-342900" lvl="0" marL="457200" rtl="0">
              <a:spcBef>
                <a:spcPts val="0"/>
              </a:spcBef>
              <a:buSzPct val="75000"/>
            </a:pPr>
            <a:r>
              <a:rPr lang="en"/>
              <a:t>What mindset do I have?</a:t>
            </a:r>
          </a:p>
        </p:txBody>
      </p:sp>
      <p:pic>
        <p:nvPicPr>
          <p:cNvPr descr="http://www.pure-jobs.com/images/images/find-a-job-background4.jpg" id="212" name="Shape 212"/>
          <p:cNvPicPr preferRelativeResize="0"/>
          <p:nvPr/>
        </p:nvPicPr>
        <p:blipFill rotWithShape="1">
          <a:blip r:embed="rId3">
            <a:alphaModFix/>
          </a:blip>
          <a:srcRect b="3771" l="31343" r="2334" t="1216"/>
          <a:stretch/>
        </p:blipFill>
        <p:spPr>
          <a:xfrm>
            <a:off x="-533400" y="0"/>
            <a:ext cx="5140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4780250" y="-136625"/>
            <a:ext cx="4592400" cy="170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trike="sngStrike">
                <a:solidFill>
                  <a:srgbClr val="666666"/>
                </a:solidFill>
              </a:rPr>
              <a:t>Dos and</a:t>
            </a:r>
            <a:r>
              <a:rPr lang="en"/>
              <a:t> Don’ts</a:t>
            </a:r>
          </a:p>
        </p:txBody>
      </p:sp>
      <p:sp>
        <p:nvSpPr>
          <p:cNvPr id="218" name="Shape 218"/>
          <p:cNvSpPr txBox="1"/>
          <p:nvPr>
            <p:ph idx="2" type="body"/>
          </p:nvPr>
        </p:nvSpPr>
        <p:spPr>
          <a:xfrm>
            <a:off x="4939500" y="1105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Pass on responsibility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Take rejection personally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Search where others search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Take your eye off the competition</a:t>
            </a:r>
          </a:p>
          <a:p>
            <a:pPr indent="-342900" lvl="0" marL="457200" rtl="0">
              <a:spcBef>
                <a:spcPts val="0"/>
              </a:spcBef>
              <a:buSzPct val="75000"/>
            </a:pPr>
            <a:r>
              <a:rPr lang="en"/>
              <a:t>Fail to deliver a message</a:t>
            </a:r>
          </a:p>
        </p:txBody>
      </p:sp>
      <p:pic>
        <p:nvPicPr>
          <p:cNvPr descr="http://www.businessnewsdaily.com/images/i/000/008/284/original/online-job-search.jpg?1426780572"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76675" y="-168625"/>
            <a:ext cx="5855575" cy="5192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/>
              <a:t>My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0"/>
              <a:t>Job Interview/</a:t>
            </a:r>
          </a:p>
          <a:p>
            <a:pPr lvl="0">
              <a:spcBef>
                <a:spcPts val="0"/>
              </a:spcBef>
              <a:buNone/>
            </a:pPr>
            <a:r>
              <a:rPr lang="en" sz="6000"/>
              <a:t>Assessment Centre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0"/>
              <a:t>Experience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/>
              <a:t>My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0" strike="sngStrike"/>
              <a:t>Job Interview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0"/>
              <a:t>Assessment Centre</a:t>
            </a:r>
            <a:br>
              <a:rPr lang="en" sz="6000"/>
            </a:br>
            <a:r>
              <a:rPr lang="en" sz="6000"/>
              <a:t>Experience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My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0"/>
              <a:t>Assessment Centre</a:t>
            </a:r>
            <a:br>
              <a:rPr lang="en" sz="6000"/>
            </a:br>
            <a:r>
              <a:rPr lang="en" sz="6000"/>
              <a:t>Experience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 b="0" l="23477" r="0" t="0"/>
          <a:stretch/>
        </p:blipFill>
        <p:spPr>
          <a:xfrm>
            <a:off x="5408775" y="-35900"/>
            <a:ext cx="7197824" cy="627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>
            <p:ph type="ctrTitle"/>
          </p:nvPr>
        </p:nvSpPr>
        <p:spPr>
          <a:xfrm>
            <a:off x="52650" y="1125575"/>
            <a:ext cx="52647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Stand out from the crowd</a:t>
            </a:r>
            <a:r>
              <a:rPr lang="en" sz="36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</a:rPr>
              <a:t>Prepare yourself to get your first job</a:t>
            </a:r>
          </a:p>
        </p:txBody>
      </p:sp>
      <p:sp>
        <p:nvSpPr>
          <p:cNvPr id="66" name="Shape 66"/>
          <p:cNvSpPr txBox="1"/>
          <p:nvPr>
            <p:ph idx="1" type="subTitle"/>
          </p:nvPr>
        </p:nvSpPr>
        <p:spPr>
          <a:xfrm>
            <a:off x="159300" y="4053325"/>
            <a:ext cx="40311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/>
              <a:t>27/11/2017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 algn="l">
              <a:spcBef>
                <a:spcPts val="0"/>
              </a:spcBef>
              <a:buNone/>
            </a:pPr>
            <a:r>
              <a:rPr lang="en" sz="1200"/>
              <a:t>by Florian Höltje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en" sz="1200"/>
              <a:t>Digital Brand Solutions Manager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en" sz="1200"/>
              <a:t>Gruner + Jahr / G+J Electronic Media Sales GmbH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My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0"/>
              <a:t>Assessment Centre</a:t>
            </a:r>
            <a:br>
              <a:rPr lang="en" sz="6000"/>
            </a:br>
            <a:r>
              <a:rPr lang="en" sz="6000"/>
              <a:t>Insights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6867425" y="2046600"/>
            <a:ext cx="17217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 txBox="1"/>
          <p:nvPr>
            <p:ph idx="4294967295" type="body"/>
          </p:nvPr>
        </p:nvSpPr>
        <p:spPr>
          <a:xfrm>
            <a:off x="7122723" y="2184150"/>
            <a:ext cx="14556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Task</a:t>
            </a:r>
          </a:p>
        </p:txBody>
      </p:sp>
      <p:grpSp>
        <p:nvGrpSpPr>
          <p:cNvPr id="246" name="Shape 246"/>
          <p:cNvGrpSpPr/>
          <p:nvPr/>
        </p:nvGrpSpPr>
        <p:grpSpPr>
          <a:xfrm>
            <a:off x="4235257" y="1457815"/>
            <a:ext cx="198900" cy="593656"/>
            <a:chOff x="3918084" y="1610215"/>
            <a:chExt cx="198900" cy="593656"/>
          </a:xfrm>
        </p:grpSpPr>
        <p:cxnSp>
          <p:nvCxnSpPr>
            <p:cNvPr id="247" name="Shape 247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48" name="Shape 248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49" name="Shape 249"/>
          <p:cNvSpPr txBox="1"/>
          <p:nvPr>
            <p:ph idx="4294967295" type="body"/>
          </p:nvPr>
        </p:nvSpPr>
        <p:spPr>
          <a:xfrm>
            <a:off x="2923922" y="1349550"/>
            <a:ext cx="1141200" cy="906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/>
              <a:t>Exit points</a:t>
            </a:r>
          </a:p>
        </p:txBody>
      </p:sp>
      <p:sp>
        <p:nvSpPr>
          <p:cNvPr id="250" name="Shape 250"/>
          <p:cNvSpPr txBox="1"/>
          <p:nvPr>
            <p:ph idx="4294967295" type="body"/>
          </p:nvPr>
        </p:nvSpPr>
        <p:spPr>
          <a:xfrm>
            <a:off x="153451" y="4595925"/>
            <a:ext cx="8894400" cy="906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/>
              <a:t>Introduction, 4 Group Tasks, Essay, Math Test, Logic Test, Communication Task, Presentation</a:t>
            </a:r>
          </a:p>
        </p:txBody>
      </p:sp>
      <p:grpSp>
        <p:nvGrpSpPr>
          <p:cNvPr id="251" name="Shape 251"/>
          <p:cNvGrpSpPr/>
          <p:nvPr/>
        </p:nvGrpSpPr>
        <p:grpSpPr>
          <a:xfrm>
            <a:off x="6791182" y="1505865"/>
            <a:ext cx="198900" cy="593656"/>
            <a:chOff x="3918084" y="1610215"/>
            <a:chExt cx="198900" cy="593656"/>
          </a:xfrm>
        </p:grpSpPr>
        <p:cxnSp>
          <p:nvCxnSpPr>
            <p:cNvPr id="252" name="Shape 252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53" name="Shape 253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54" name="Shape 254"/>
          <p:cNvSpPr/>
          <p:nvPr/>
        </p:nvSpPr>
        <p:spPr>
          <a:xfrm>
            <a:off x="5414225" y="2046600"/>
            <a:ext cx="18795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4200425" y="2046600"/>
            <a:ext cx="17217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2823400" y="2046600"/>
            <a:ext cx="18795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1533475" y="2046600"/>
            <a:ext cx="17217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417127" y="2046600"/>
            <a:ext cx="15426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 txBox="1"/>
          <p:nvPr>
            <p:ph idx="4294967295" type="body"/>
          </p:nvPr>
        </p:nvSpPr>
        <p:spPr>
          <a:xfrm>
            <a:off x="417123" y="2184150"/>
            <a:ext cx="14556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Introduction</a:t>
            </a:r>
          </a:p>
        </p:txBody>
      </p:sp>
      <p:sp>
        <p:nvSpPr>
          <p:cNvPr id="260" name="Shape 260"/>
          <p:cNvSpPr txBox="1"/>
          <p:nvPr>
            <p:ph idx="4294967295" type="body"/>
          </p:nvPr>
        </p:nvSpPr>
        <p:spPr>
          <a:xfrm>
            <a:off x="2093525" y="2184150"/>
            <a:ext cx="7299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Task</a:t>
            </a:r>
          </a:p>
        </p:txBody>
      </p:sp>
      <p:sp>
        <p:nvSpPr>
          <p:cNvPr id="261" name="Shape 261"/>
          <p:cNvSpPr txBox="1"/>
          <p:nvPr>
            <p:ph idx="4294967295" type="body"/>
          </p:nvPr>
        </p:nvSpPr>
        <p:spPr>
          <a:xfrm>
            <a:off x="3465125" y="2184150"/>
            <a:ext cx="7299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Task</a:t>
            </a:r>
          </a:p>
        </p:txBody>
      </p:sp>
      <p:sp>
        <p:nvSpPr>
          <p:cNvPr id="262" name="Shape 262"/>
          <p:cNvSpPr txBox="1"/>
          <p:nvPr>
            <p:ph idx="4294967295" type="body"/>
          </p:nvPr>
        </p:nvSpPr>
        <p:spPr>
          <a:xfrm>
            <a:off x="4836725" y="2184150"/>
            <a:ext cx="7299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Task</a:t>
            </a:r>
          </a:p>
        </p:txBody>
      </p:sp>
      <p:sp>
        <p:nvSpPr>
          <p:cNvPr id="263" name="Shape 263"/>
          <p:cNvSpPr txBox="1"/>
          <p:nvPr>
            <p:ph idx="4294967295" type="body"/>
          </p:nvPr>
        </p:nvSpPr>
        <p:spPr>
          <a:xfrm>
            <a:off x="6208325" y="2184150"/>
            <a:ext cx="7299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Task</a:t>
            </a:r>
          </a:p>
        </p:txBody>
      </p:sp>
      <p:sp>
        <p:nvSpPr>
          <p:cNvPr id="264" name="Shape 264"/>
          <p:cNvSpPr txBox="1"/>
          <p:nvPr>
            <p:ph idx="4294967295" type="title"/>
          </p:nvPr>
        </p:nvSpPr>
        <p:spPr>
          <a:xfrm>
            <a:off x="291300" y="-136625"/>
            <a:ext cx="4045200" cy="170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Assessment Centre</a:t>
            </a:r>
          </a:p>
        </p:txBody>
      </p:sp>
      <p:sp>
        <p:nvSpPr>
          <p:cNvPr id="265" name="Shape 265"/>
          <p:cNvSpPr/>
          <p:nvPr/>
        </p:nvSpPr>
        <p:spPr>
          <a:xfrm>
            <a:off x="1762025" y="3342000"/>
            <a:ext cx="17217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" name="Shape 266"/>
          <p:cNvSpPr txBox="1"/>
          <p:nvPr>
            <p:ph idx="4294967295" type="body"/>
          </p:nvPr>
        </p:nvSpPr>
        <p:spPr>
          <a:xfrm>
            <a:off x="2017323" y="3479550"/>
            <a:ext cx="14556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Q&amp;A</a:t>
            </a:r>
          </a:p>
        </p:txBody>
      </p:sp>
      <p:sp>
        <p:nvSpPr>
          <p:cNvPr id="267" name="Shape 267"/>
          <p:cNvSpPr/>
          <p:nvPr/>
        </p:nvSpPr>
        <p:spPr>
          <a:xfrm>
            <a:off x="466625" y="3342000"/>
            <a:ext cx="17217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 txBox="1"/>
          <p:nvPr>
            <p:ph idx="4294967295" type="body"/>
          </p:nvPr>
        </p:nvSpPr>
        <p:spPr>
          <a:xfrm>
            <a:off x="721923" y="3479550"/>
            <a:ext cx="14556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Q&amp;A</a:t>
            </a:r>
          </a:p>
        </p:txBody>
      </p:sp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2780" y="-5345725"/>
            <a:ext cx="11378854" cy="1706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6867425" y="2046600"/>
            <a:ext cx="17217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 txBox="1"/>
          <p:nvPr>
            <p:ph idx="4294967295" type="body"/>
          </p:nvPr>
        </p:nvSpPr>
        <p:spPr>
          <a:xfrm>
            <a:off x="7122723" y="2184150"/>
            <a:ext cx="14556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Task</a:t>
            </a:r>
          </a:p>
        </p:txBody>
      </p:sp>
      <p:grpSp>
        <p:nvGrpSpPr>
          <p:cNvPr id="276" name="Shape 276"/>
          <p:cNvGrpSpPr/>
          <p:nvPr/>
        </p:nvGrpSpPr>
        <p:grpSpPr>
          <a:xfrm>
            <a:off x="4235257" y="1457815"/>
            <a:ext cx="198900" cy="593656"/>
            <a:chOff x="3918084" y="1610215"/>
            <a:chExt cx="198900" cy="593656"/>
          </a:xfrm>
        </p:grpSpPr>
        <p:cxnSp>
          <p:nvCxnSpPr>
            <p:cNvPr id="277" name="Shape 277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78" name="Shape 278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79" name="Shape 279"/>
          <p:cNvSpPr txBox="1"/>
          <p:nvPr>
            <p:ph idx="4294967295" type="body"/>
          </p:nvPr>
        </p:nvSpPr>
        <p:spPr>
          <a:xfrm>
            <a:off x="2923922" y="1349550"/>
            <a:ext cx="1141200" cy="906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/>
              <a:t>Exit points</a:t>
            </a:r>
          </a:p>
        </p:txBody>
      </p:sp>
      <p:sp>
        <p:nvSpPr>
          <p:cNvPr id="280" name="Shape 280"/>
          <p:cNvSpPr txBox="1"/>
          <p:nvPr>
            <p:ph idx="4294967295" type="body"/>
          </p:nvPr>
        </p:nvSpPr>
        <p:spPr>
          <a:xfrm>
            <a:off x="153451" y="4595925"/>
            <a:ext cx="8894400" cy="906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/>
              <a:t>Introduction, 4 Group Tasks, Essay, Math Test, Logic Test, Communication Task, Presentation</a:t>
            </a:r>
          </a:p>
        </p:txBody>
      </p:sp>
      <p:grpSp>
        <p:nvGrpSpPr>
          <p:cNvPr id="281" name="Shape 281"/>
          <p:cNvGrpSpPr/>
          <p:nvPr/>
        </p:nvGrpSpPr>
        <p:grpSpPr>
          <a:xfrm>
            <a:off x="6791182" y="1505865"/>
            <a:ext cx="198900" cy="593656"/>
            <a:chOff x="3918084" y="1610215"/>
            <a:chExt cx="198900" cy="593656"/>
          </a:xfrm>
        </p:grpSpPr>
        <p:cxnSp>
          <p:nvCxnSpPr>
            <p:cNvPr id="282" name="Shape 282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83" name="Shape 283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84" name="Shape 284"/>
          <p:cNvSpPr/>
          <p:nvPr/>
        </p:nvSpPr>
        <p:spPr>
          <a:xfrm>
            <a:off x="5414225" y="2046600"/>
            <a:ext cx="18795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4200425" y="2046600"/>
            <a:ext cx="17217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2823400" y="2046600"/>
            <a:ext cx="18795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1533475" y="2046600"/>
            <a:ext cx="17217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417127" y="2046600"/>
            <a:ext cx="15426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 txBox="1"/>
          <p:nvPr>
            <p:ph idx="4294967295" type="body"/>
          </p:nvPr>
        </p:nvSpPr>
        <p:spPr>
          <a:xfrm>
            <a:off x="417123" y="2184150"/>
            <a:ext cx="14556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Introduction</a:t>
            </a:r>
          </a:p>
        </p:txBody>
      </p:sp>
      <p:sp>
        <p:nvSpPr>
          <p:cNvPr id="290" name="Shape 290"/>
          <p:cNvSpPr txBox="1"/>
          <p:nvPr>
            <p:ph idx="4294967295" type="body"/>
          </p:nvPr>
        </p:nvSpPr>
        <p:spPr>
          <a:xfrm>
            <a:off x="2093525" y="2184150"/>
            <a:ext cx="7299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Task</a:t>
            </a:r>
          </a:p>
        </p:txBody>
      </p:sp>
      <p:sp>
        <p:nvSpPr>
          <p:cNvPr id="291" name="Shape 291"/>
          <p:cNvSpPr txBox="1"/>
          <p:nvPr>
            <p:ph idx="4294967295" type="body"/>
          </p:nvPr>
        </p:nvSpPr>
        <p:spPr>
          <a:xfrm>
            <a:off x="3465125" y="2184150"/>
            <a:ext cx="7299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Task</a:t>
            </a:r>
          </a:p>
        </p:txBody>
      </p:sp>
      <p:sp>
        <p:nvSpPr>
          <p:cNvPr id="292" name="Shape 292"/>
          <p:cNvSpPr txBox="1"/>
          <p:nvPr>
            <p:ph idx="4294967295" type="body"/>
          </p:nvPr>
        </p:nvSpPr>
        <p:spPr>
          <a:xfrm>
            <a:off x="4836725" y="2184150"/>
            <a:ext cx="7299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Task</a:t>
            </a:r>
          </a:p>
        </p:txBody>
      </p:sp>
      <p:sp>
        <p:nvSpPr>
          <p:cNvPr id="293" name="Shape 293"/>
          <p:cNvSpPr txBox="1"/>
          <p:nvPr>
            <p:ph idx="4294967295" type="body"/>
          </p:nvPr>
        </p:nvSpPr>
        <p:spPr>
          <a:xfrm>
            <a:off x="6208325" y="2184150"/>
            <a:ext cx="7299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Task</a:t>
            </a:r>
          </a:p>
        </p:txBody>
      </p:sp>
      <p:sp>
        <p:nvSpPr>
          <p:cNvPr id="294" name="Shape 294"/>
          <p:cNvSpPr txBox="1"/>
          <p:nvPr>
            <p:ph idx="4294967295" type="title"/>
          </p:nvPr>
        </p:nvSpPr>
        <p:spPr>
          <a:xfrm>
            <a:off x="291300" y="-136625"/>
            <a:ext cx="4045200" cy="170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Assessment Centre</a:t>
            </a:r>
          </a:p>
        </p:txBody>
      </p:sp>
      <p:sp>
        <p:nvSpPr>
          <p:cNvPr id="295" name="Shape 295"/>
          <p:cNvSpPr/>
          <p:nvPr/>
        </p:nvSpPr>
        <p:spPr>
          <a:xfrm>
            <a:off x="1762025" y="3342000"/>
            <a:ext cx="17217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" name="Shape 296"/>
          <p:cNvSpPr txBox="1"/>
          <p:nvPr>
            <p:ph idx="4294967295" type="body"/>
          </p:nvPr>
        </p:nvSpPr>
        <p:spPr>
          <a:xfrm>
            <a:off x="2017323" y="3479550"/>
            <a:ext cx="14556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Q&amp;A</a:t>
            </a:r>
          </a:p>
        </p:txBody>
      </p:sp>
      <p:sp>
        <p:nvSpPr>
          <p:cNvPr id="297" name="Shape 297"/>
          <p:cNvSpPr/>
          <p:nvPr/>
        </p:nvSpPr>
        <p:spPr>
          <a:xfrm>
            <a:off x="466625" y="3342000"/>
            <a:ext cx="17217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121875" lIns="121875" rIns="121875" wrap="square" tIns="1218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 txBox="1"/>
          <p:nvPr>
            <p:ph idx="4294967295" type="body"/>
          </p:nvPr>
        </p:nvSpPr>
        <p:spPr>
          <a:xfrm>
            <a:off x="721923" y="3479550"/>
            <a:ext cx="1455600" cy="470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Q&amp;A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type="title"/>
          </p:nvPr>
        </p:nvSpPr>
        <p:spPr>
          <a:xfrm>
            <a:off x="311700" y="15633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type="title"/>
          </p:nvPr>
        </p:nvSpPr>
        <p:spPr>
          <a:xfrm>
            <a:off x="283100" y="712150"/>
            <a:ext cx="8631600" cy="3835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many languages do </a:t>
            </a:r>
            <a:br>
              <a:rPr lang="en"/>
            </a:br>
            <a:r>
              <a:rPr lang="en"/>
              <a:t>you need to know to </a:t>
            </a:r>
            <a:r>
              <a:rPr lang="en">
                <a:solidFill>
                  <a:srgbClr val="A4C2F4"/>
                </a:solidFill>
              </a:rPr>
              <a:t>communicate with </a:t>
            </a:r>
            <a:br>
              <a:rPr lang="en">
                <a:solidFill>
                  <a:srgbClr val="A4C2F4"/>
                </a:solidFill>
              </a:rPr>
            </a:br>
            <a:r>
              <a:rPr lang="en">
                <a:solidFill>
                  <a:srgbClr val="A4C2F4"/>
                </a:solidFill>
              </a:rPr>
              <a:t>the rest of the world?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7200">
                <a:solidFill>
                  <a:srgbClr val="A4C2F4"/>
                </a:solidFill>
              </a:rPr>
              <a:t>Just one!</a:t>
            </a:r>
            <a:r>
              <a:rPr lang="en" sz="7200"/>
              <a:t> Your own.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b="0" lang="en" sz="2400"/>
              <a:t>(</a:t>
            </a:r>
            <a:r>
              <a:rPr lang="en" sz="2400"/>
              <a:t>w</a:t>
            </a:r>
            <a:r>
              <a:rPr b="0" lang="en" sz="2400"/>
              <a:t>ith a little help from your smart phone)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type="title"/>
          </p:nvPr>
        </p:nvSpPr>
        <p:spPr>
          <a:xfrm>
            <a:off x="283100" y="712150"/>
            <a:ext cx="8631600" cy="3835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>
                <a:solidFill>
                  <a:srgbClr val="A4C2F4"/>
                </a:solidFill>
              </a:rPr>
              <a:t>Now, go and get pen and paper and..</a:t>
            </a:r>
          </a:p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>
                <a:solidFill>
                  <a:srgbClr val="FFFFFF"/>
                </a:solidFill>
              </a:rPr>
              <a:t>Can you draw me a sketch</a:t>
            </a:r>
          </a:p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>
                <a:solidFill>
                  <a:srgbClr val="FFFFFF"/>
                </a:solidFill>
              </a:rPr>
              <a:t>of my dream house please?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type="title"/>
          </p:nvPr>
        </p:nvSpPr>
        <p:spPr>
          <a:xfrm>
            <a:off x="283100" y="1626550"/>
            <a:ext cx="8631600" cy="3835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>
                <a:solidFill>
                  <a:srgbClr val="A4C2F4"/>
                </a:solidFill>
              </a:rPr>
              <a:t>How does your </a:t>
            </a:r>
          </a:p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>
                <a:solidFill>
                  <a:srgbClr val="FFFFFF"/>
                </a:solidFill>
              </a:rPr>
              <a:t>dream house look like?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type="title"/>
          </p:nvPr>
        </p:nvSpPr>
        <p:spPr>
          <a:xfrm>
            <a:off x="283100" y="712150"/>
            <a:ext cx="8631600" cy="3835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>
                <a:solidFill>
                  <a:srgbClr val="A4C2F4"/>
                </a:solidFill>
              </a:rPr>
              <a:t>How would you sell me </a:t>
            </a:r>
          </a:p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/>
              <a:t>this pen?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type="title"/>
          </p:nvPr>
        </p:nvSpPr>
        <p:spPr>
          <a:xfrm>
            <a:off x="283100" y="712150"/>
            <a:ext cx="8631600" cy="3835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>
                <a:solidFill>
                  <a:srgbClr val="A4C2F4"/>
                </a:solidFill>
              </a:rPr>
              <a:t>How many ping pong balls</a:t>
            </a:r>
          </a:p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/>
              <a:t>can fit into a Boeing 747-400?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49237" y="-443525"/>
            <a:ext cx="9242482" cy="616165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>
            <p:ph type="ctrTitle"/>
          </p:nvPr>
        </p:nvSpPr>
        <p:spPr>
          <a:xfrm>
            <a:off x="387908" y="1506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0"/>
              <a:t>SOON...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9000">
                <a:solidFill>
                  <a:srgbClr val="A4C2F4"/>
                </a:solidFill>
              </a:rPr>
              <a:t>22,870,000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/>
              <a:t>(calculating the passenger and cargo volume)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0"/>
              <a:t>What’s left to say? </a:t>
            </a:r>
            <a:r>
              <a:rPr b="1" lang="en" sz="8000"/>
              <a:t>Let me give you a heads up.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>
            <p:ph type="title"/>
          </p:nvPr>
        </p:nvSpPr>
        <p:spPr>
          <a:xfrm>
            <a:off x="283100" y="559750"/>
            <a:ext cx="8631600" cy="3835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Be attentive.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A4C2F4"/>
                </a:solidFill>
              </a:rPr>
              <a:t>Ask questions, give answers.</a:t>
            </a:r>
            <a:br>
              <a:rPr lang="en" sz="1800">
                <a:solidFill>
                  <a:srgbClr val="A4C2F4"/>
                </a:solidFill>
              </a:rPr>
            </a:br>
            <a:r>
              <a:rPr lang="en" sz="1800">
                <a:solidFill>
                  <a:srgbClr val="A4C2F4"/>
                </a:solidFill>
              </a:rPr>
              <a:t>The smarter, the better.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Think outside the box.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A4C2F4"/>
                </a:solidFill>
              </a:rPr>
              <a:t>Be authentic and positive.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Sell yourself, get your first job.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Shape 358"/>
          <p:cNvPicPr preferRelativeResize="0"/>
          <p:nvPr/>
        </p:nvPicPr>
        <p:blipFill rotWithShape="1">
          <a:blip r:embed="rId3">
            <a:alphaModFix/>
          </a:blip>
          <a:srcRect b="0" l="0" r="0" t="26556"/>
          <a:stretch/>
        </p:blipFill>
        <p:spPr>
          <a:xfrm>
            <a:off x="-3545378" y="-533400"/>
            <a:ext cx="12721980" cy="62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 txBox="1"/>
          <p:nvPr>
            <p:ph type="ctrTitle"/>
          </p:nvPr>
        </p:nvSpPr>
        <p:spPr>
          <a:xfrm>
            <a:off x="4977879" y="-457200"/>
            <a:ext cx="4453500" cy="3193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3600"/>
              <a:t>Nothing prevents you from being better tomorrow</a:t>
            </a:r>
            <a:br>
              <a:rPr lang="en" sz="3600"/>
            </a:br>
            <a:r>
              <a:rPr lang="en" sz="3600"/>
              <a:t>than today.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237" y="-443525"/>
            <a:ext cx="9242482" cy="6161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" name="Shape 8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0375" y="-580300"/>
            <a:ext cx="9979722" cy="666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7676" y="-358149"/>
            <a:ext cx="9419353" cy="6288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8398" y="-209899"/>
            <a:ext cx="10794270" cy="720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3599" y="-4713576"/>
            <a:ext cx="9614300" cy="14421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